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sldIdLst>
    <p:sldId id="388" r:id="rId2"/>
    <p:sldId id="474" r:id="rId3"/>
    <p:sldId id="387" r:id="rId4"/>
    <p:sldId id="476" r:id="rId5"/>
    <p:sldId id="469" r:id="rId6"/>
    <p:sldId id="438" r:id="rId7"/>
    <p:sldId id="466" r:id="rId8"/>
    <p:sldId id="470" r:id="rId9"/>
    <p:sldId id="477" r:id="rId10"/>
    <p:sldId id="465" r:id="rId11"/>
    <p:sldId id="443" r:id="rId12"/>
    <p:sldId id="481" r:id="rId13"/>
    <p:sldId id="471" r:id="rId14"/>
    <p:sldId id="479" r:id="rId15"/>
    <p:sldId id="480" r:id="rId16"/>
    <p:sldId id="44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7679">
          <p15:clr>
            <a:srgbClr val="A4A3A4"/>
          </p15:clr>
        </p15:guide>
        <p15:guide id="3" orient="horz" pos="33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B72F"/>
    <a:srgbClr val="FFFFFF"/>
    <a:srgbClr val="F68100"/>
    <a:srgbClr val="415917"/>
    <a:srgbClr val="40AFFF"/>
    <a:srgbClr val="6B9226"/>
    <a:srgbClr val="F0930A"/>
    <a:srgbClr val="90AC2A"/>
    <a:srgbClr val="D2E187"/>
    <a:srgbClr val="BDD3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2" autoAdjust="0"/>
    <p:restoredTop sz="96625" autoAdjust="0"/>
  </p:normalViewPr>
  <p:slideViewPr>
    <p:cSldViewPr snapToGrid="0">
      <p:cViewPr varScale="1">
        <p:scale>
          <a:sx n="73" d="100"/>
          <a:sy n="73" d="100"/>
        </p:scale>
        <p:origin x="786" y="96"/>
      </p:cViewPr>
      <p:guideLst>
        <p:guide orient="horz"/>
        <p:guide pos="7679"/>
        <p:guide orient="horz" pos="33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6550B-6255-4C0C-93F3-03646AAB2AD4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1F04E-D61E-4361-8F2F-D32FA823F6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76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8FA8C-7147-4324-8EF8-56670696103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101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052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014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49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585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93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940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8FA8C-7147-4324-8EF8-566706961039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10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611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014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268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53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014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724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546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1F04E-D61E-4361-8F2F-D32FA823F697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602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7462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1053286"/>
            <a:ext cx="12192000" cy="5804714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2581524"/>
            <a:ext cx="12191999" cy="2748238"/>
          </a:xfrm>
        </p:spPr>
        <p:txBody>
          <a:bodyPr anchor="ctr">
            <a:normAutofit/>
          </a:bodyPr>
          <a:lstStyle>
            <a:lvl1pPr marL="87076" indent="0" algn="ctr">
              <a:buNone/>
              <a:defRPr sz="17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9473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1053286"/>
            <a:ext cx="12192000" cy="5804714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7391806" y="3357008"/>
            <a:ext cx="3758659" cy="2748238"/>
          </a:xfrm>
        </p:spPr>
        <p:txBody>
          <a:bodyPr anchor="t">
            <a:normAutofit/>
          </a:bodyPr>
          <a:lstStyle>
            <a:lvl1pPr marL="87076" indent="0" algn="l">
              <a:buNone/>
              <a:defRPr sz="17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47690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68795" y="1269261"/>
            <a:ext cx="3851890" cy="5111384"/>
          </a:xfrm>
        </p:spPr>
        <p:txBody>
          <a:bodyPr/>
          <a:lstStyle>
            <a:lvl1pPr marL="0" indent="0">
              <a:buNone/>
              <a:defRPr sz="1699"/>
            </a:lvl1pPr>
            <a:lvl2pPr>
              <a:buNone/>
              <a:defRPr sz="14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1269260"/>
            <a:ext cx="6815667" cy="5111384"/>
          </a:xfrm>
        </p:spPr>
        <p:txBody>
          <a:bodyPr vert="horz" lIns="108878" tIns="54439" rIns="108878" bIns="54439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en-US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0340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68795" y="1341252"/>
            <a:ext cx="11014356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544225" indent="0" algn="ctr">
              <a:buNone/>
            </a:lvl2pPr>
            <a:lvl3pPr marL="1088449" indent="0" algn="ctr">
              <a:buNone/>
            </a:lvl3pPr>
            <a:lvl4pPr marL="1632674" indent="0" algn="ctr">
              <a:buNone/>
            </a:lvl4pPr>
            <a:lvl5pPr marL="2176899" indent="0" algn="ctr">
              <a:buNone/>
            </a:lvl5pPr>
            <a:lvl6pPr marL="2721123" indent="0" algn="ctr">
              <a:buNone/>
            </a:lvl6pPr>
            <a:lvl7pPr marL="3265348" indent="0" algn="ctr">
              <a:buNone/>
            </a:lvl7pPr>
            <a:lvl8pPr marL="3809573" indent="0" algn="ctr">
              <a:buNone/>
            </a:lvl8pPr>
            <a:lvl9pPr marL="4353797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99991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1989173"/>
            <a:ext cx="12192000" cy="4868827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8795" y="1269261"/>
            <a:ext cx="10942366" cy="530352"/>
          </a:xfrm>
        </p:spPr>
        <p:txBody>
          <a:bodyPr lIns="54439" tIns="54439" rIns="54439" anchor="t"/>
          <a:lstStyle>
            <a:lvl1pPr marL="0" indent="0" algn="l">
              <a:buNone/>
              <a:defRPr sz="1699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76023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8795" y="1269261"/>
            <a:ext cx="10942366" cy="530352"/>
          </a:xfrm>
        </p:spPr>
        <p:txBody>
          <a:bodyPr lIns="54439" tIns="54439" rIns="54439" anchor="t"/>
          <a:lstStyle>
            <a:lvl1pPr marL="0" indent="0" algn="l">
              <a:buNone/>
              <a:defRPr sz="1699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3"/>
          </p:nvPr>
        </p:nvSpPr>
        <p:spPr>
          <a:xfrm>
            <a:off x="768795" y="2061165"/>
            <a:ext cx="10942366" cy="4463462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27315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Таблица 4"/>
          <p:cNvSpPr>
            <a:spLocks noGrp="1"/>
          </p:cNvSpPr>
          <p:nvPr>
            <p:ph type="tbl" sz="quarter" idx="13"/>
          </p:nvPr>
        </p:nvSpPr>
        <p:spPr>
          <a:xfrm>
            <a:off x="0" y="1053286"/>
            <a:ext cx="12192000" cy="5804714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</p:spTree>
    <p:extLst>
      <p:ext uri="{BB962C8B-B14F-4D97-AF65-F5344CB8AC3E}">
        <p14:creationId xmlns:p14="http://schemas.microsoft.com/office/powerpoint/2010/main" val="363867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68795" y="1341252"/>
            <a:ext cx="11014356" cy="71991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544225" indent="0" algn="ctr">
              <a:buNone/>
            </a:lvl2pPr>
            <a:lvl3pPr marL="1088449" indent="0" algn="ctr">
              <a:buNone/>
            </a:lvl3pPr>
            <a:lvl4pPr marL="1632674" indent="0" algn="ctr">
              <a:buNone/>
            </a:lvl4pPr>
            <a:lvl5pPr marL="2176899" indent="0" algn="ctr">
              <a:buNone/>
            </a:lvl5pPr>
            <a:lvl6pPr marL="2721123" indent="0" algn="ctr">
              <a:buNone/>
            </a:lvl6pPr>
            <a:lvl7pPr marL="3265348" indent="0" algn="ctr">
              <a:buNone/>
            </a:lvl7pPr>
            <a:lvl8pPr marL="3809573" indent="0" algn="ctr">
              <a:buNone/>
            </a:lvl8pPr>
            <a:lvl9pPr marL="4353797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0202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795" y="1197270"/>
            <a:ext cx="10942366" cy="5111384"/>
          </a:xfrm>
        </p:spPr>
        <p:txBody>
          <a:bodyPr/>
          <a:lstStyle>
            <a:lvl1pPr>
              <a:buClr>
                <a:schemeClr val="accent1">
                  <a:lumMod val="25000"/>
                </a:schemeClr>
              </a:buClr>
              <a:defRPr/>
            </a:lvl1pPr>
            <a:lvl2pPr>
              <a:buClr>
                <a:schemeClr val="accent1">
                  <a:lumMod val="25000"/>
                </a:schemeClr>
              </a:buClr>
              <a:defRPr/>
            </a:lvl2pPr>
            <a:lvl3pPr>
              <a:buClr>
                <a:schemeClr val="accent1">
                  <a:lumMod val="25000"/>
                </a:schemeClr>
              </a:buClr>
              <a:defRPr/>
            </a:lvl3pPr>
            <a:lvl4pPr>
              <a:buClr>
                <a:schemeClr val="accent1">
                  <a:lumMod val="25000"/>
                </a:schemeClr>
              </a:buClr>
              <a:defRPr/>
            </a:lvl4pPr>
            <a:lvl5pPr>
              <a:buClr>
                <a:schemeClr val="accent1">
                  <a:lumMod val="25000"/>
                </a:schemeClr>
              </a:buClr>
              <a:defRPr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7463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795" y="1269260"/>
            <a:ext cx="10813605" cy="2748238"/>
          </a:xfrm>
        </p:spPr>
        <p:txBody>
          <a:bodyPr anchor="t"/>
          <a:lstStyle>
            <a:lvl1pPr marL="87076" indent="0" algn="l">
              <a:buNone/>
              <a:defRPr sz="23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0"/>
          </p:nvPr>
        </p:nvSpPr>
        <p:spPr>
          <a:xfrm>
            <a:off x="0" y="4017498"/>
            <a:ext cx="12192000" cy="2840502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8137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4279" y="1269260"/>
            <a:ext cx="7486882" cy="5255367"/>
          </a:xfrm>
        </p:spPr>
        <p:txBody>
          <a:bodyPr anchor="t">
            <a:normAutofit/>
          </a:bodyPr>
          <a:lstStyle>
            <a:lvl1pPr marL="87076" indent="0" algn="l">
              <a:buNone/>
              <a:defRPr sz="19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0"/>
          </p:nvPr>
        </p:nvSpPr>
        <p:spPr>
          <a:xfrm>
            <a:off x="1" y="981295"/>
            <a:ext cx="4008311" cy="5876705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08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796" y="2997053"/>
            <a:ext cx="7054946" cy="2451667"/>
          </a:xfrm>
        </p:spPr>
        <p:txBody>
          <a:bodyPr anchor="ctr">
            <a:normAutofit/>
          </a:bodyPr>
          <a:lstStyle>
            <a:lvl1pPr marL="87076" indent="0" algn="l">
              <a:buNone/>
              <a:defRPr sz="19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0"/>
          </p:nvPr>
        </p:nvSpPr>
        <p:spPr>
          <a:xfrm>
            <a:off x="8183689" y="0"/>
            <a:ext cx="4008311" cy="6849744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128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0"/>
          </p:nvPr>
        </p:nvSpPr>
        <p:spPr>
          <a:xfrm>
            <a:off x="6617437" y="981295"/>
            <a:ext cx="5574563" cy="5876705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923832" y="984374"/>
            <a:ext cx="4693605" cy="5872038"/>
          </a:xfrm>
          <a:prstGeom prst="rect">
            <a:avLst/>
          </a:prstGeom>
          <a:solidFill>
            <a:schemeClr val="bg1">
              <a:lumMod val="50000"/>
              <a:alpha val="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99"/>
          </a:p>
        </p:txBody>
      </p:sp>
      <p:sp>
        <p:nvSpPr>
          <p:cNvPr id="8" name="Прямоугольник 7"/>
          <p:cNvSpPr/>
          <p:nvPr/>
        </p:nvSpPr>
        <p:spPr>
          <a:xfrm>
            <a:off x="1" y="984374"/>
            <a:ext cx="1923833" cy="587203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99"/>
          </a:p>
        </p:txBody>
      </p:sp>
    </p:spTree>
    <p:extLst>
      <p:ext uri="{BB962C8B-B14F-4D97-AF65-F5344CB8AC3E}">
        <p14:creationId xmlns:p14="http://schemas.microsoft.com/office/powerpoint/2010/main" val="370127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796" y="1269260"/>
            <a:ext cx="10813605" cy="719913"/>
          </a:xfrm>
        </p:spPr>
        <p:txBody>
          <a:bodyPr anchor="t"/>
          <a:lstStyle>
            <a:lvl1pPr marL="87076" indent="0" algn="l">
              <a:buNone/>
              <a:defRPr sz="2399">
                <a:solidFill>
                  <a:schemeClr val="tx1"/>
                </a:solidFill>
              </a:defRPr>
            </a:lvl1pPr>
            <a:lvl2pPr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9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1989173"/>
            <a:ext cx="12192000" cy="4868827"/>
          </a:xfrm>
          <a:solidFill>
            <a:srgbClr val="BFBFBF"/>
          </a:solidFill>
          <a:ln w="4445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799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091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8795" y="1197269"/>
            <a:ext cx="5225605" cy="5255367"/>
          </a:xfrm>
        </p:spPr>
        <p:txBody>
          <a:bodyPr vert="horz" lIns="108878" tIns="54439" rIns="108878" bIns="54439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en-US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197269"/>
            <a:ext cx="5513561" cy="5255367"/>
          </a:xfrm>
        </p:spPr>
        <p:txBody>
          <a:bodyPr vert="horz" lIns="108878" tIns="54439" rIns="108878" bIns="54439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en-US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68796" y="189391"/>
            <a:ext cx="9286614" cy="586405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9428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197269"/>
            <a:ext cx="10972800" cy="5112091"/>
          </a:xfrm>
          <a:prstGeom prst="rect">
            <a:avLst/>
          </a:prstGeom>
        </p:spPr>
        <p:txBody>
          <a:bodyPr vert="horz" lIns="108878" tIns="54439" rIns="108878" bIns="54439">
            <a:normAutofit/>
          </a:bodyPr>
          <a:lstStyle/>
          <a:p>
            <a:pPr lvl="0" eaLnBrk="1" latinLnBrk="0" hangingPunct="1"/>
            <a:r>
              <a:rPr kumimoji="0" lang="ru-RU" dirty="0"/>
              <a:t>Образец текста</a:t>
            </a:r>
          </a:p>
          <a:p>
            <a:pPr lvl="1" eaLnBrk="1" latinLnBrk="0" hangingPunct="1"/>
            <a:r>
              <a:rPr kumimoji="0" lang="ru-RU" dirty="0"/>
              <a:t>Второй уровень</a:t>
            </a:r>
          </a:p>
          <a:p>
            <a:pPr lvl="2" eaLnBrk="1" latinLnBrk="0" hangingPunct="1"/>
            <a:r>
              <a:rPr kumimoji="0" lang="ru-RU" dirty="0"/>
              <a:t>Третий уровень</a:t>
            </a:r>
          </a:p>
          <a:p>
            <a:pPr lvl="3" eaLnBrk="1" latinLnBrk="0" hangingPunct="1"/>
            <a:r>
              <a:rPr kumimoji="0" lang="ru-RU" dirty="0"/>
              <a:t>Четвертый уровень</a:t>
            </a:r>
          </a:p>
          <a:p>
            <a:pPr lvl="4" eaLnBrk="1" latinLnBrk="0" hangingPunct="1"/>
            <a:r>
              <a:rPr kumimoji="0" lang="ru-RU" dirty="0"/>
              <a:t>Пятый уровень</a:t>
            </a:r>
            <a:endParaRPr kumimoji="0" lang="en-US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10500643" y="240036"/>
            <a:ext cx="1246887" cy="512288"/>
            <a:chOff x="4805363" y="2930526"/>
            <a:chExt cx="2430463" cy="998537"/>
          </a:xfrm>
          <a:solidFill>
            <a:schemeClr val="bg1">
              <a:lumMod val="65000"/>
              <a:alpha val="20000"/>
            </a:schemeClr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48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799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0" y="984374"/>
            <a:ext cx="12188826" cy="6541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99" dirty="0"/>
          </a:p>
        </p:txBody>
      </p:sp>
    </p:spTree>
    <p:extLst>
      <p:ext uri="{BB962C8B-B14F-4D97-AF65-F5344CB8AC3E}">
        <p14:creationId xmlns:p14="http://schemas.microsoft.com/office/powerpoint/2010/main" val="33897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rtl="0" eaLnBrk="1" latinLnBrk="0" hangingPunct="1">
        <a:spcBef>
          <a:spcPct val="0"/>
        </a:spcBef>
        <a:buNone/>
        <a:defRPr kumimoji="0" sz="2399" b="0" kern="1200" cap="all" baseline="0">
          <a:ln w="6350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653070" indent="-489802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120000"/>
        <a:buFont typeface="Wingdings" panose="05000000000000000000" pitchFamily="2" charset="2"/>
        <a:buChar char="§"/>
        <a:defRPr kumimoji="0"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1034027" indent="-33742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 panose="05000000000000000000" pitchFamily="2" charset="2"/>
        <a:buChar char="§"/>
        <a:defRPr kumimoji="0" sz="20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63229" indent="-2856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panose="05000000000000000000" pitchFamily="2" charset="2"/>
        <a:buChar char="§"/>
        <a:defRPr kumimoji="0"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10906" indent="-217690" algn="l" rtl="0" eaLnBrk="1" latinLnBrk="0" hangingPunct="1">
        <a:spcBef>
          <a:spcPct val="20000"/>
        </a:spcBef>
        <a:buClr>
          <a:schemeClr val="tx1"/>
        </a:buClr>
        <a:buSzPct val="75000"/>
        <a:buFont typeface="Wingdings" panose="05000000000000000000" pitchFamily="2" charset="2"/>
        <a:buChar char="§"/>
        <a:defRPr kumimoji="0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839480" indent="-217690" algn="l" rtl="0" eaLnBrk="1" latinLnBrk="0" hangingPunct="1">
        <a:spcBef>
          <a:spcPct val="20000"/>
        </a:spcBef>
        <a:buClr>
          <a:schemeClr val="tx1"/>
        </a:buClr>
        <a:buFont typeface="Wingdings" panose="05000000000000000000" pitchFamily="2" charset="2"/>
        <a:buChar char="§"/>
        <a:defRPr kumimoji="0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00708" indent="-21769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2340167" indent="-21769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2579625" indent="-21769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99" kern="1200">
          <a:solidFill>
            <a:schemeClr val="tx1"/>
          </a:solidFill>
          <a:latin typeface="+mn-lt"/>
          <a:ea typeface="+mn-ea"/>
          <a:cs typeface="+mn-cs"/>
        </a:defRPr>
      </a:lvl8pPr>
      <a:lvl9pPr marL="2819084" indent="-21769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99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44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884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326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1768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7211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26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809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3537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edproekt.ru/media/documentation/0001/01/d2e94288297bc0ffc40f360eebcd4f7f1d2b7dff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3" y="-463455"/>
            <a:ext cx="12192000" cy="733451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99884"/>
            <a:ext cx="1755652" cy="162011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13141" y="3162079"/>
            <a:ext cx="3106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cap="all" dirty="0" smtClean="0">
                <a:solidFill>
                  <a:srgbClr val="574D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Создаем технологии. Меняем жизнь</a:t>
            </a:r>
            <a:endParaRPr lang="ru-RU" sz="1100" cap="all" dirty="0">
              <a:solidFill>
                <a:srgbClr val="574D4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1100" dirty="0">
              <a:solidFill>
                <a:srgbClr val="574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1262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8"/>
            <a:ext cx="11512522" cy="712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ГРУППАХ </a:t>
            </a: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65354" y="1159749"/>
            <a:ext cx="10926645" cy="121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Наполняемость кратковременного режима </a:t>
            </a:r>
            <a:r>
              <a:rPr lang="ru-RU" dirty="0" smtClean="0"/>
              <a:t>пребывания </a:t>
            </a:r>
            <a:r>
              <a:rPr lang="ru-RU" dirty="0"/>
              <a:t>(тег </a:t>
            </a:r>
            <a:r>
              <a:rPr lang="en-US" dirty="0" err="1"/>
              <a:t>capacity_gkp</a:t>
            </a:r>
            <a:r>
              <a:rPr lang="en-US" dirty="0"/>
              <a:t>)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Воспитатель (тег </a:t>
            </a:r>
            <a:r>
              <a:rPr lang="en-US" dirty="0" smtClean="0"/>
              <a:t>educator</a:t>
            </a:r>
            <a:r>
              <a:rPr lang="ru-RU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Доп. т</a:t>
            </a:r>
            <a:r>
              <a:rPr lang="ru-RU" dirty="0" smtClean="0"/>
              <a:t>ип ОВЗ </a:t>
            </a:r>
            <a:r>
              <a:rPr lang="ru-RU" dirty="0"/>
              <a:t>(тег </a:t>
            </a:r>
            <a:r>
              <a:rPr lang="en-US" dirty="0" err="1"/>
              <a:t>ovz_type_dop</a:t>
            </a:r>
            <a:r>
              <a:rPr lang="en-US" dirty="0"/>
              <a:t>)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Количество рабочих дней (с начала текущего месяца</a:t>
            </a:r>
            <a:r>
              <a:rPr lang="ru-RU" dirty="0" smtClean="0"/>
              <a:t>) </a:t>
            </a:r>
            <a:r>
              <a:rPr lang="ru-RU" sz="1600" dirty="0"/>
              <a:t>(тег </a:t>
            </a:r>
            <a:r>
              <a:rPr lang="en-US" sz="1600" dirty="0"/>
              <a:t>days) </a:t>
            </a:r>
            <a:endParaRPr lang="ru-RU" sz="1600" dirty="0" smtClean="0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310" y="2523286"/>
            <a:ext cx="7735380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9221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8"/>
            <a:ext cx="11512522" cy="712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ГРУППАХ 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 flipH="1">
            <a:off x="1265354" y="1159749"/>
            <a:ext cx="10926645" cy="35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/>
              <a:t>Количество мест, на которые направлены дети на кратковременный режим пребывания (тег </a:t>
            </a:r>
            <a:r>
              <a:rPr lang="ru-RU" sz="1600" dirty="0" err="1"/>
              <a:t>add_cont_gkp</a:t>
            </a:r>
            <a:r>
              <a:rPr lang="ru-RU" sz="1600" dirty="0"/>
              <a:t>). </a:t>
            </a:r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87" y="1498825"/>
            <a:ext cx="6207912" cy="531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9221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8"/>
            <a:ext cx="11512522" cy="712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ГРУППАХ 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13" y="2030405"/>
            <a:ext cx="6001588" cy="5153744"/>
          </a:xfrm>
          <a:prstGeom prst="rect">
            <a:avLst/>
          </a:prstGeom>
        </p:spPr>
      </p:pic>
      <p:sp>
        <p:nvSpPr>
          <p:cNvPr id="26" name="TextBox 3"/>
          <p:cNvSpPr txBox="1">
            <a:spLocks noChangeArrowheads="1"/>
          </p:cNvSpPr>
          <p:nvPr/>
        </p:nvSpPr>
        <p:spPr bwMode="auto">
          <a:xfrm flipH="1">
            <a:off x="1265354" y="1159749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/>
              <a:t>Расширены профили групп оздоровительной </a:t>
            </a:r>
            <a:r>
              <a:rPr lang="ru-RU" sz="1600" dirty="0" smtClean="0"/>
              <a:t>направленности, дополнен тип ОВЗ для компенсирующей и комбинированной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35645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1262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4230"/>
            <a:ext cx="11512522" cy="9803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ИЗМЕНЕНИЯ В ПОКАЗАТЕЛЯХ</a:t>
            </a: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07694" y="996008"/>
            <a:ext cx="10984302" cy="653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dirty="0"/>
              <a:t>Показатель </a:t>
            </a:r>
            <a:r>
              <a:rPr lang="ru-RU" dirty="0" smtClean="0"/>
              <a:t>7.7</a:t>
            </a:r>
          </a:p>
          <a:p>
            <a:r>
              <a:rPr lang="ru-RU" dirty="0" smtClean="0"/>
              <a:t>Численность </a:t>
            </a:r>
            <a:r>
              <a:rPr lang="ru-RU" dirty="0"/>
              <a:t>детей, желающих получить место в следующем учебном году и ранее (удовлетворенный спрос на следующий учебный год)</a:t>
            </a:r>
          </a:p>
          <a:p>
            <a:endParaRPr lang="ru-RU" dirty="0" smtClean="0"/>
          </a:p>
          <a:p>
            <a:r>
              <a:rPr lang="ru-RU" dirty="0" smtClean="0"/>
              <a:t>Показатель 10.1</a:t>
            </a:r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 в очереди, имеющих право на первоочередное зачисление в связи с их инвалидностью. Подсчет зависит от </a:t>
            </a:r>
            <a:r>
              <a:rPr lang="ru-RU" dirty="0" smtClean="0"/>
              <a:t>выстеленного </a:t>
            </a:r>
            <a:r>
              <a:rPr lang="ru-RU" dirty="0"/>
              <a:t>параметра «Ребенок инвалид» в заявлении.</a:t>
            </a:r>
          </a:p>
          <a:p>
            <a:endParaRPr lang="ru-RU" dirty="0" smtClean="0"/>
          </a:p>
          <a:p>
            <a:r>
              <a:rPr lang="ru-RU" dirty="0" smtClean="0"/>
              <a:t>Показатель </a:t>
            </a:r>
            <a:r>
              <a:rPr lang="ru-RU" dirty="0"/>
              <a:t>18.4 </a:t>
            </a:r>
            <a:endParaRPr lang="ru-RU" dirty="0" smtClean="0"/>
          </a:p>
          <a:p>
            <a:r>
              <a:rPr lang="ru-RU" dirty="0" smtClean="0"/>
              <a:t>Численность </a:t>
            </a:r>
            <a:r>
              <a:rPr lang="ru-RU" dirty="0"/>
              <a:t>детей в очереди, не обеспеченных местами в ДОО (текущий спрос)</a:t>
            </a:r>
          </a:p>
          <a:p>
            <a:endParaRPr lang="ru-RU" dirty="0" smtClean="0"/>
          </a:p>
          <a:p>
            <a:r>
              <a:rPr lang="ru-RU" dirty="0" smtClean="0"/>
              <a:t>Показатель </a:t>
            </a:r>
            <a:r>
              <a:rPr lang="ru-RU" dirty="0"/>
              <a:t>18.5 </a:t>
            </a:r>
            <a:endParaRPr lang="ru-RU" dirty="0" smtClean="0"/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 в очереди, не обеспеченных местами в ДОО (общий спрос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/>
              <a:t>Показатель 20.5 </a:t>
            </a:r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 в очереди, желающих получить иное место в ДОО (общий спрос из желающих сменить ДОО).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Показатель </a:t>
            </a:r>
            <a:r>
              <a:rPr lang="ru-RU" dirty="0" smtClean="0"/>
              <a:t>20.6 </a:t>
            </a:r>
            <a:endParaRPr lang="ru-RU" dirty="0"/>
          </a:p>
          <a:p>
            <a:r>
              <a:rPr lang="ru-RU" dirty="0"/>
              <a:t>Общая численность детей в очереди, желающих получить иное место в ДОО (общий спрос из желающих сменить ДОО). </a:t>
            </a:r>
          </a:p>
          <a:p>
            <a:endParaRPr lang="ru-RU" dirty="0"/>
          </a:p>
          <a:p>
            <a:endParaRPr lang="ru-RU" sz="1600" dirty="0" smtClean="0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4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1262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4230"/>
            <a:ext cx="11512522" cy="9803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ИЗМЕНЕНИЯ В ПОКАЗАТЕЛЯХ</a:t>
            </a: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07694" y="996008"/>
            <a:ext cx="10984302" cy="11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dirty="0"/>
              <a:t>Показатель 20.7 </a:t>
            </a:r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 в очереди, желающих получить иное место в ДОО (по причине изменения направленности группы). </a:t>
            </a:r>
          </a:p>
          <a:p>
            <a:endParaRPr lang="ru-RU" sz="1600" dirty="0" smtClean="0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898" y="2030405"/>
            <a:ext cx="6730479" cy="464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1262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4230"/>
            <a:ext cx="11512522" cy="9803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ИЗМЕНЕНИЯ В ПОКАЗАТЕЛЯХ</a:t>
            </a: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07694" y="996008"/>
            <a:ext cx="10984302" cy="589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dirty="0"/>
              <a:t>Показатель 20.8 </a:t>
            </a:r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 в очереди, желающих получить иное место в ДОО (по причине изменения типа собственности).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Показатель </a:t>
            </a:r>
            <a:r>
              <a:rPr lang="ru-RU" dirty="0" smtClean="0"/>
              <a:t>22.1.1 -22.8.2 </a:t>
            </a:r>
          </a:p>
          <a:p>
            <a:r>
              <a:rPr lang="ru-RU" dirty="0" smtClean="0"/>
              <a:t>Численность </a:t>
            </a:r>
            <a:r>
              <a:rPr lang="ru-RU" dirty="0"/>
              <a:t>детей с ОВЗ, зачисленных в группы для детей с </a:t>
            </a:r>
            <a:r>
              <a:rPr lang="ru-RU" dirty="0" smtClean="0"/>
              <a:t>нарушением …</a:t>
            </a:r>
          </a:p>
          <a:p>
            <a:endParaRPr lang="ru-RU" dirty="0"/>
          </a:p>
          <a:p>
            <a:r>
              <a:rPr lang="ru-RU" dirty="0"/>
              <a:t>Показатель 29.2. </a:t>
            </a:r>
            <a:endParaRPr lang="ru-RU" dirty="0" smtClean="0"/>
          </a:p>
          <a:p>
            <a:r>
              <a:rPr lang="ru-RU" dirty="0" smtClean="0"/>
              <a:t>Фактическое </a:t>
            </a:r>
            <a:r>
              <a:rPr lang="ru-RU" dirty="0"/>
              <a:t>уменьшение контингента воспитанников в текущем учебном </a:t>
            </a:r>
            <a:r>
              <a:rPr lang="ru-RU" dirty="0" smtClean="0"/>
              <a:t>году.</a:t>
            </a:r>
          </a:p>
          <a:p>
            <a:endParaRPr lang="ru-RU" dirty="0"/>
          </a:p>
          <a:p>
            <a:r>
              <a:rPr lang="ru-RU" dirty="0"/>
              <a:t>Показатель 29.3. </a:t>
            </a:r>
          </a:p>
          <a:p>
            <a:r>
              <a:rPr lang="ru-RU" dirty="0" smtClean="0"/>
              <a:t>Фактическое </a:t>
            </a:r>
            <a:r>
              <a:rPr lang="ru-RU" dirty="0"/>
              <a:t>уменьшение контингента воспитанников в связи с уходом в школу в текущем учебном году.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Показатель </a:t>
            </a:r>
            <a:r>
              <a:rPr lang="ru-RU" dirty="0" smtClean="0"/>
              <a:t>32.1 </a:t>
            </a:r>
            <a:endParaRPr lang="ru-RU" dirty="0"/>
          </a:p>
          <a:p>
            <a:r>
              <a:rPr lang="ru-RU" dirty="0" smtClean="0"/>
              <a:t>Общая </a:t>
            </a:r>
            <a:r>
              <a:rPr lang="ru-RU" dirty="0"/>
              <a:t>численность детей, получивших направления в ДОО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Показатель </a:t>
            </a:r>
            <a:r>
              <a:rPr lang="ru-RU" dirty="0" smtClean="0"/>
              <a:t>32.2 </a:t>
            </a:r>
          </a:p>
          <a:p>
            <a:r>
              <a:rPr lang="ru-RU" dirty="0" smtClean="0"/>
              <a:t>Численность </a:t>
            </a:r>
            <a:r>
              <a:rPr lang="ru-RU" dirty="0"/>
              <a:t>детей, получивших направления в ДОО, не воспользовавшихся предоставленным местом.</a:t>
            </a:r>
            <a:endParaRPr lang="ru-RU" dirty="0" smtClean="0"/>
          </a:p>
          <a:p>
            <a:endParaRPr lang="ru-RU" sz="1600" dirty="0" smtClean="0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518"/>
            <a:ext cx="12192000" cy="733451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99884"/>
            <a:ext cx="1755652" cy="162011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13141" y="3162079"/>
            <a:ext cx="3106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cap="all" dirty="0" smtClean="0">
                <a:solidFill>
                  <a:srgbClr val="574D4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Создаем технологии. Меняем жизнь</a:t>
            </a:r>
            <a:endParaRPr lang="ru-RU" sz="1100" cap="all" dirty="0">
              <a:solidFill>
                <a:srgbClr val="574D4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1100" dirty="0">
              <a:solidFill>
                <a:srgbClr val="574D4B"/>
              </a:solidFill>
            </a:endParaRPr>
          </a:p>
        </p:txBody>
      </p:sp>
      <p:sp>
        <p:nvSpPr>
          <p:cNvPr id="6" name="Прямоугольник 28"/>
          <p:cNvSpPr/>
          <p:nvPr/>
        </p:nvSpPr>
        <p:spPr>
          <a:xfrm>
            <a:off x="-2166" y="4546242"/>
            <a:ext cx="10555449" cy="2320559"/>
          </a:xfrm>
          <a:custGeom>
            <a:avLst/>
            <a:gdLst>
              <a:gd name="connsiteX0" fmla="*/ 0 w 8449732"/>
              <a:gd name="connsiteY0" fmla="*/ 0 h 971124"/>
              <a:gd name="connsiteX1" fmla="*/ 8449732 w 8449732"/>
              <a:gd name="connsiteY1" fmla="*/ 0 h 971124"/>
              <a:gd name="connsiteX2" fmla="*/ 8449732 w 8449732"/>
              <a:gd name="connsiteY2" fmla="*/ 971124 h 971124"/>
              <a:gd name="connsiteX3" fmla="*/ 0 w 8449732"/>
              <a:gd name="connsiteY3" fmla="*/ 971124 h 971124"/>
              <a:gd name="connsiteX4" fmla="*/ 0 w 8449732"/>
              <a:gd name="connsiteY4" fmla="*/ 0 h 971124"/>
              <a:gd name="connsiteX0" fmla="*/ 0 w 8449732"/>
              <a:gd name="connsiteY0" fmla="*/ 0 h 971124"/>
              <a:gd name="connsiteX1" fmla="*/ 8449732 w 8449732"/>
              <a:gd name="connsiteY1" fmla="*/ 0 h 971124"/>
              <a:gd name="connsiteX2" fmla="*/ 8129098 w 8449732"/>
              <a:gd name="connsiteY2" fmla="*/ 971124 h 971124"/>
              <a:gd name="connsiteX3" fmla="*/ 0 w 8449732"/>
              <a:gd name="connsiteY3" fmla="*/ 971124 h 971124"/>
              <a:gd name="connsiteX4" fmla="*/ 0 w 8449732"/>
              <a:gd name="connsiteY4" fmla="*/ 0 h 971124"/>
              <a:gd name="connsiteX0" fmla="*/ 0 w 8316231"/>
              <a:gd name="connsiteY0" fmla="*/ 0 h 971124"/>
              <a:gd name="connsiteX1" fmla="*/ 8316231 w 8316231"/>
              <a:gd name="connsiteY1" fmla="*/ 0 h 971124"/>
              <a:gd name="connsiteX2" fmla="*/ 8129098 w 8316231"/>
              <a:gd name="connsiteY2" fmla="*/ 971124 h 971124"/>
              <a:gd name="connsiteX3" fmla="*/ 0 w 8316231"/>
              <a:gd name="connsiteY3" fmla="*/ 971124 h 971124"/>
              <a:gd name="connsiteX4" fmla="*/ 0 w 8316231"/>
              <a:gd name="connsiteY4" fmla="*/ 0 h 971124"/>
              <a:gd name="connsiteX0" fmla="*/ 0 w 8316231"/>
              <a:gd name="connsiteY0" fmla="*/ 0 h 971124"/>
              <a:gd name="connsiteX1" fmla="*/ 8316231 w 8316231"/>
              <a:gd name="connsiteY1" fmla="*/ 0 h 971124"/>
              <a:gd name="connsiteX2" fmla="*/ 8056280 w 8316231"/>
              <a:gd name="connsiteY2" fmla="*/ 971124 h 971124"/>
              <a:gd name="connsiteX3" fmla="*/ 0 w 8316231"/>
              <a:gd name="connsiteY3" fmla="*/ 971124 h 971124"/>
              <a:gd name="connsiteX4" fmla="*/ 0 w 8316231"/>
              <a:gd name="connsiteY4" fmla="*/ 0 h 97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16231" h="971124">
                <a:moveTo>
                  <a:pt x="0" y="0"/>
                </a:moveTo>
                <a:lnTo>
                  <a:pt x="8316231" y="0"/>
                </a:lnTo>
                <a:lnTo>
                  <a:pt x="8056280" y="971124"/>
                </a:lnTo>
                <a:lnTo>
                  <a:pt x="0" y="971124"/>
                </a:lnTo>
                <a:lnTo>
                  <a:pt x="0" y="0"/>
                </a:lnTo>
                <a:close/>
              </a:path>
            </a:pathLst>
          </a:custGeom>
          <a:solidFill>
            <a:srgbClr val="F68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3486" y="5365244"/>
            <a:ext cx="63740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ru-RU" altLang="ru-RU" sz="2800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СПАСИБО </a:t>
            </a:r>
          </a:p>
          <a:p>
            <a:pPr>
              <a:lnSpc>
                <a:spcPts val="3000"/>
              </a:lnSpc>
            </a:pPr>
            <a:r>
              <a:rPr lang="ru-RU" altLang="ru-RU" sz="2800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3661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9221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67011" y="1056951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8"/>
            <a:ext cx="11512522" cy="7120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Общие сведения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328429" y="1229473"/>
            <a:ext cx="9908938" cy="3773777"/>
          </a:xfrm>
          <a:prstGeom prst="rect">
            <a:avLst/>
          </a:prstGeom>
        </p:spPr>
        <p:txBody>
          <a:bodyPr wrap="square" lIns="79681" tIns="39840" rIns="79681" bIns="39840">
            <a:spAutoFit/>
          </a:bodyPr>
          <a:lstStyle/>
          <a:p>
            <a:pPr>
              <a:defRPr/>
            </a:pPr>
            <a:r>
              <a:rPr lang="ru-RU" dirty="0"/>
              <a:t>И</a:t>
            </a:r>
            <a:r>
              <a:rPr lang="ru-RU" dirty="0" smtClean="0"/>
              <a:t>зменениях </a:t>
            </a:r>
            <a:r>
              <a:rPr lang="ru-RU" dirty="0"/>
              <a:t>в системе в связи с </a:t>
            </a:r>
            <a:r>
              <a:rPr lang="ru-RU" dirty="0" smtClean="0"/>
              <a:t>методическими рекомендациями </a:t>
            </a:r>
            <a:r>
              <a:rPr lang="ru-RU" dirty="0"/>
              <a:t>по расчету показателей доступности дошкольного образования, передаваемых из государственных информационных систем субъектов Российской Федерации доступности дошкольного образования в федеральную государственную информационную систему доступности дошкольного образования версия 5.0. </a:t>
            </a:r>
            <a:r>
              <a:rPr lang="ru-RU" dirty="0" smtClean="0"/>
              <a:t> от </a:t>
            </a:r>
            <a:r>
              <a:rPr lang="ru-RU" dirty="0"/>
              <a:t>7 декабря 2018 </a:t>
            </a:r>
            <a:r>
              <a:rPr lang="ru-RU" dirty="0" smtClean="0"/>
              <a:t>года</a:t>
            </a:r>
            <a:r>
              <a:rPr lang="ru-RU" dirty="0"/>
              <a:t> </a:t>
            </a:r>
            <a:r>
              <a:rPr lang="ru-RU" dirty="0" smtClean="0"/>
              <a:t>№03-441</a:t>
            </a:r>
          </a:p>
          <a:p>
            <a:pP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Ссылка на документ: 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http://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fedproekt.ru/media/documentation/0001/01/d2e94288297bc0ffc40f360eebcd4f7f1d2b7dff.pdf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9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1050035"/>
            <a:ext cx="1057022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7022" y="1048036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 flipH="1">
            <a:off x="1152505" y="1162261"/>
            <a:ext cx="10947079" cy="449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400" dirty="0"/>
              <a:t>Место расположения серверов ГИС ДДО (тег </a:t>
            </a:r>
            <a:r>
              <a:rPr lang="ru-RU" sz="1400" dirty="0" err="1"/>
              <a:t>own_server</a:t>
            </a:r>
            <a:r>
              <a:rPr lang="ru-RU" sz="1400" dirty="0"/>
              <a:t>)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228832" y="271815"/>
            <a:ext cx="10811391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ГИС ДДО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222" y="1546701"/>
            <a:ext cx="3609524" cy="5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5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1050035"/>
            <a:ext cx="1057022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7022" y="1048036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 flipH="1">
            <a:off x="1152505" y="1162261"/>
            <a:ext cx="10947079" cy="423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Вкладка «Родительская плата»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Информация о среднем размере оплаты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Информация о максимальном размере оплаты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Оплата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228832" y="271815"/>
            <a:ext cx="10811391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РОДИТЕЛЬСКОЙ ПЛАТЕ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86" y="1075841"/>
            <a:ext cx="5705466" cy="566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" y="998250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82521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309773" y="1069531"/>
            <a:ext cx="11345096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Справочник «Организация»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3" y="1459796"/>
            <a:ext cx="10926645" cy="235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Статус (</a:t>
            </a:r>
            <a:r>
              <a:rPr lang="en-US" sz="1600" dirty="0"/>
              <a:t>status </a:t>
            </a:r>
            <a:r>
              <a:rPr lang="ru-RU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«Реконструкция», «Капитальный ремонт»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«Деятельность приостановлена», «Контингент отсутствует»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465059" y="1216932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99" y="2454218"/>
            <a:ext cx="6496957" cy="12670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886" y="4413850"/>
            <a:ext cx="6582694" cy="1590897"/>
          </a:xfrm>
          <a:prstGeom prst="rect">
            <a:avLst/>
          </a:prstGeom>
        </p:spPr>
      </p:pic>
      <p:sp>
        <p:nvSpPr>
          <p:cNvPr id="28" name="Заголовок 54"/>
          <p:cNvSpPr txBox="1">
            <a:spLocks/>
          </p:cNvSpPr>
          <p:nvPr/>
        </p:nvSpPr>
        <p:spPr>
          <a:xfrm>
            <a:off x="228832" y="271815"/>
            <a:ext cx="10811391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ДОО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Заголовок 54"/>
          <p:cNvSpPr txBox="1">
            <a:spLocks/>
          </p:cNvSpPr>
          <p:nvPr/>
        </p:nvSpPr>
        <p:spPr>
          <a:xfrm>
            <a:off x="1146952" y="3810816"/>
            <a:ext cx="11345096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Причина(</a:t>
            </a:r>
            <a:r>
              <a:rPr lang="en-US" sz="1600" dirty="0" err="1" smtClean="0"/>
              <a:t>commet_status</a:t>
            </a:r>
            <a:r>
              <a:rPr lang="ru-RU" sz="1600" dirty="0" smtClean="0"/>
              <a:t>)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2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" y="998250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134772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321972" y="272578"/>
            <a:ext cx="11345096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КОНСУЛЬТАЦИОННЫХ ЦЕНТРАХ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3" y="1199632"/>
            <a:ext cx="10926645" cy="133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/>
              <a:t>Сведения о консультационных центрах </a:t>
            </a:r>
            <a:r>
              <a:rPr lang="ru-RU" sz="1600" dirty="0" smtClean="0"/>
              <a:t>передаются </a:t>
            </a:r>
            <a:r>
              <a:rPr lang="ru-RU" sz="1600" dirty="0"/>
              <a:t>в теге </a:t>
            </a:r>
            <a:r>
              <a:rPr lang="ru-RU" sz="1600" dirty="0" err="1" smtClean="0"/>
              <a:t>advisory_centr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64" y="2030405"/>
            <a:ext cx="10193173" cy="4658375"/>
          </a:xfrm>
          <a:prstGeom prst="rect">
            <a:avLst/>
          </a:prstGeom>
        </p:spPr>
      </p:pic>
      <p:sp>
        <p:nvSpPr>
          <p:cNvPr id="28" name="Freeform 7"/>
          <p:cNvSpPr>
            <a:spLocks/>
          </p:cNvSpPr>
          <p:nvPr/>
        </p:nvSpPr>
        <p:spPr bwMode="auto">
          <a:xfrm>
            <a:off x="465059" y="1216932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10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 flipH="1">
            <a:off x="1102912" y="1048036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 flipH="1">
            <a:off x="1152505" y="1130742"/>
            <a:ext cx="10947079" cy="464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" y="1018591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789" y="2093839"/>
            <a:ext cx="9245142" cy="4153241"/>
          </a:xfrm>
          <a:prstGeom prst="rect">
            <a:avLst/>
          </a:prstGeom>
        </p:spPr>
      </p:pic>
      <p:sp>
        <p:nvSpPr>
          <p:cNvPr id="26" name="Заголовок 54"/>
          <p:cNvSpPr txBox="1">
            <a:spLocks/>
          </p:cNvSpPr>
          <p:nvPr/>
        </p:nvSpPr>
        <p:spPr>
          <a:xfrm>
            <a:off x="321972" y="272578"/>
            <a:ext cx="11345096" cy="447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СЛУЖБАХ РАННЕЙ ПОМОЩИ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Freeform 7"/>
          <p:cNvSpPr>
            <a:spLocks/>
          </p:cNvSpPr>
          <p:nvPr/>
        </p:nvSpPr>
        <p:spPr bwMode="auto">
          <a:xfrm>
            <a:off x="465059" y="1216932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 flipH="1">
            <a:off x="1076463" y="1199632"/>
            <a:ext cx="10926645" cy="109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/>
              <a:t>Сведения о структурных подразделениях, оказывающих услуги ранней помощи </a:t>
            </a:r>
            <a:r>
              <a:rPr lang="ru-RU" sz="1600" dirty="0" smtClean="0"/>
              <a:t>детям, передаются </a:t>
            </a:r>
            <a:r>
              <a:rPr lang="ru-RU" sz="1600" dirty="0"/>
              <a:t>в теге </a:t>
            </a:r>
            <a:r>
              <a:rPr lang="ru-RU" sz="1600" dirty="0" err="1" smtClean="0"/>
              <a:t>early_assistant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474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9221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7"/>
            <a:ext cx="11512522" cy="9704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НАЛИЧИИ СПЕЦИАЛИСТОВ 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65354" y="1159749"/>
            <a:ext cx="10926645" cy="93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dirty="0"/>
              <a:t>Сведения о наличии специалистов для оказания коррекционной помощи передаются в теге </a:t>
            </a:r>
            <a:r>
              <a:rPr lang="ru-RU" dirty="0" err="1" smtClean="0"/>
              <a:t>specialists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Необходимо </a:t>
            </a:r>
            <a:r>
              <a:rPr lang="ru-RU" dirty="0"/>
              <a:t>актуализировать </a:t>
            </a:r>
            <a:r>
              <a:rPr lang="ru-RU" dirty="0" smtClean="0"/>
              <a:t>справочник «Должности» по новым значениям «Категория должности»</a:t>
            </a:r>
            <a:endParaRPr lang="ru-RU" sz="1600" dirty="0" smtClean="0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380617" y="6155843"/>
            <a:ext cx="350933" cy="572786"/>
          </a:xfrm>
          <a:custGeom>
            <a:avLst/>
            <a:gdLst/>
            <a:ahLst/>
            <a:cxnLst>
              <a:cxn ang="0">
                <a:pos x="435" y="710"/>
              </a:cxn>
              <a:cxn ang="0">
                <a:pos x="16" y="710"/>
              </a:cxn>
              <a:cxn ang="0">
                <a:pos x="16" y="685"/>
              </a:cxn>
              <a:cxn ang="0">
                <a:pos x="245" y="419"/>
              </a:cxn>
              <a:cxn ang="0">
                <a:pos x="275" y="382"/>
              </a:cxn>
              <a:cxn ang="0">
                <a:pos x="301" y="349"/>
              </a:cxn>
              <a:cxn ang="0">
                <a:pos x="323" y="317"/>
              </a:cxn>
              <a:cxn ang="0">
                <a:pos x="341" y="288"/>
              </a:cxn>
              <a:cxn ang="0">
                <a:pos x="357" y="253"/>
              </a:cxn>
              <a:cxn ang="0">
                <a:pos x="368" y="220"/>
              </a:cxn>
              <a:cxn ang="0">
                <a:pos x="371" y="188"/>
              </a:cxn>
              <a:cxn ang="0">
                <a:pos x="368" y="151"/>
              </a:cxn>
              <a:cxn ang="0">
                <a:pos x="360" y="119"/>
              </a:cxn>
              <a:cxn ang="0">
                <a:pos x="347" y="92"/>
              </a:cxn>
              <a:cxn ang="0">
                <a:pos x="328" y="68"/>
              </a:cxn>
              <a:cxn ang="0">
                <a:pos x="304" y="49"/>
              </a:cxn>
              <a:cxn ang="0">
                <a:pos x="275" y="36"/>
              </a:cxn>
              <a:cxn ang="0">
                <a:pos x="242" y="28"/>
              </a:cxn>
              <a:cxn ang="0">
                <a:pos x="204" y="25"/>
              </a:cxn>
              <a:cxn ang="0">
                <a:pos x="164" y="28"/>
              </a:cxn>
              <a:cxn ang="0">
                <a:pos x="127" y="38"/>
              </a:cxn>
              <a:cxn ang="0">
                <a:pos x="97" y="54"/>
              </a:cxn>
              <a:cxn ang="0">
                <a:pos x="72" y="76"/>
              </a:cxn>
              <a:cxn ang="0">
                <a:pos x="51" y="103"/>
              </a:cxn>
              <a:cxn ang="0">
                <a:pos x="35" y="134"/>
              </a:cxn>
              <a:cxn ang="0">
                <a:pos x="27" y="169"/>
              </a:cxn>
              <a:cxn ang="0">
                <a:pos x="24" y="207"/>
              </a:cxn>
              <a:cxn ang="0">
                <a:pos x="1" y="207"/>
              </a:cxn>
              <a:cxn ang="0">
                <a:pos x="0" y="204"/>
              </a:cxn>
              <a:cxn ang="0">
                <a:pos x="3" y="162"/>
              </a:cxn>
              <a:cxn ang="0">
                <a:pos x="13" y="124"/>
              </a:cxn>
              <a:cxn ang="0">
                <a:pos x="30" y="91"/>
              </a:cxn>
              <a:cxn ang="0">
                <a:pos x="54" y="59"/>
              </a:cxn>
              <a:cxn ang="0">
                <a:pos x="84" y="33"/>
              </a:cxn>
              <a:cxn ang="0">
                <a:pos x="119" y="14"/>
              </a:cxn>
              <a:cxn ang="0">
                <a:pos x="159" y="3"/>
              </a:cxn>
              <a:cxn ang="0">
                <a:pos x="204" y="0"/>
              </a:cxn>
              <a:cxn ang="0">
                <a:pos x="245" y="3"/>
              </a:cxn>
              <a:cxn ang="0">
                <a:pos x="283" y="13"/>
              </a:cxn>
              <a:cxn ang="0">
                <a:pos x="315" y="27"/>
              </a:cxn>
              <a:cxn ang="0">
                <a:pos x="344" y="49"/>
              </a:cxn>
              <a:cxn ang="0">
                <a:pos x="366" y="76"/>
              </a:cxn>
              <a:cxn ang="0">
                <a:pos x="384" y="108"/>
              </a:cxn>
              <a:cxn ang="0">
                <a:pos x="393" y="145"/>
              </a:cxn>
              <a:cxn ang="0">
                <a:pos x="397" y="188"/>
              </a:cxn>
              <a:cxn ang="0">
                <a:pos x="392" y="226"/>
              </a:cxn>
              <a:cxn ang="0">
                <a:pos x="379" y="266"/>
              </a:cxn>
              <a:cxn ang="0">
                <a:pos x="358" y="306"/>
              </a:cxn>
              <a:cxn ang="0">
                <a:pos x="330" y="349"/>
              </a:cxn>
              <a:cxn ang="0">
                <a:pos x="295" y="396"/>
              </a:cxn>
              <a:cxn ang="0">
                <a:pos x="253" y="447"/>
              </a:cxn>
              <a:cxn ang="0">
                <a:pos x="52" y="682"/>
              </a:cxn>
              <a:cxn ang="0">
                <a:pos x="52" y="685"/>
              </a:cxn>
              <a:cxn ang="0">
                <a:pos x="435" y="685"/>
              </a:cxn>
              <a:cxn ang="0">
                <a:pos x="435" y="710"/>
              </a:cxn>
            </a:cxnLst>
            <a:rect l="0" t="0" r="r" b="b"/>
            <a:pathLst>
              <a:path w="435" h="710">
                <a:moveTo>
                  <a:pt x="435" y="710"/>
                </a:moveTo>
                <a:lnTo>
                  <a:pt x="16" y="710"/>
                </a:lnTo>
                <a:lnTo>
                  <a:pt x="16" y="685"/>
                </a:lnTo>
                <a:lnTo>
                  <a:pt x="245" y="419"/>
                </a:lnTo>
                <a:lnTo>
                  <a:pt x="275" y="382"/>
                </a:lnTo>
                <a:lnTo>
                  <a:pt x="301" y="349"/>
                </a:lnTo>
                <a:lnTo>
                  <a:pt x="323" y="317"/>
                </a:lnTo>
                <a:lnTo>
                  <a:pt x="341" y="288"/>
                </a:lnTo>
                <a:lnTo>
                  <a:pt x="357" y="253"/>
                </a:lnTo>
                <a:lnTo>
                  <a:pt x="368" y="220"/>
                </a:lnTo>
                <a:lnTo>
                  <a:pt x="371" y="188"/>
                </a:lnTo>
                <a:lnTo>
                  <a:pt x="368" y="151"/>
                </a:lnTo>
                <a:lnTo>
                  <a:pt x="360" y="119"/>
                </a:lnTo>
                <a:lnTo>
                  <a:pt x="347" y="92"/>
                </a:lnTo>
                <a:lnTo>
                  <a:pt x="328" y="68"/>
                </a:lnTo>
                <a:lnTo>
                  <a:pt x="304" y="49"/>
                </a:lnTo>
                <a:lnTo>
                  <a:pt x="275" y="36"/>
                </a:lnTo>
                <a:lnTo>
                  <a:pt x="242" y="28"/>
                </a:lnTo>
                <a:lnTo>
                  <a:pt x="204" y="25"/>
                </a:lnTo>
                <a:lnTo>
                  <a:pt x="164" y="28"/>
                </a:lnTo>
                <a:lnTo>
                  <a:pt x="127" y="38"/>
                </a:lnTo>
                <a:lnTo>
                  <a:pt x="97" y="54"/>
                </a:lnTo>
                <a:lnTo>
                  <a:pt x="72" y="76"/>
                </a:lnTo>
                <a:lnTo>
                  <a:pt x="51" y="103"/>
                </a:lnTo>
                <a:lnTo>
                  <a:pt x="35" y="134"/>
                </a:lnTo>
                <a:lnTo>
                  <a:pt x="27" y="169"/>
                </a:lnTo>
                <a:lnTo>
                  <a:pt x="24" y="207"/>
                </a:lnTo>
                <a:lnTo>
                  <a:pt x="1" y="207"/>
                </a:lnTo>
                <a:lnTo>
                  <a:pt x="0" y="204"/>
                </a:lnTo>
                <a:lnTo>
                  <a:pt x="3" y="162"/>
                </a:lnTo>
                <a:lnTo>
                  <a:pt x="13" y="124"/>
                </a:lnTo>
                <a:lnTo>
                  <a:pt x="30" y="91"/>
                </a:lnTo>
                <a:lnTo>
                  <a:pt x="54" y="59"/>
                </a:lnTo>
                <a:lnTo>
                  <a:pt x="84" y="33"/>
                </a:lnTo>
                <a:lnTo>
                  <a:pt x="119" y="14"/>
                </a:lnTo>
                <a:lnTo>
                  <a:pt x="159" y="3"/>
                </a:lnTo>
                <a:lnTo>
                  <a:pt x="204" y="0"/>
                </a:lnTo>
                <a:lnTo>
                  <a:pt x="245" y="3"/>
                </a:lnTo>
                <a:lnTo>
                  <a:pt x="283" y="13"/>
                </a:lnTo>
                <a:lnTo>
                  <a:pt x="315" y="27"/>
                </a:lnTo>
                <a:lnTo>
                  <a:pt x="344" y="49"/>
                </a:lnTo>
                <a:lnTo>
                  <a:pt x="366" y="76"/>
                </a:lnTo>
                <a:lnTo>
                  <a:pt x="384" y="108"/>
                </a:lnTo>
                <a:lnTo>
                  <a:pt x="393" y="145"/>
                </a:lnTo>
                <a:lnTo>
                  <a:pt x="397" y="188"/>
                </a:lnTo>
                <a:lnTo>
                  <a:pt x="392" y="226"/>
                </a:lnTo>
                <a:lnTo>
                  <a:pt x="379" y="266"/>
                </a:lnTo>
                <a:lnTo>
                  <a:pt x="358" y="306"/>
                </a:lnTo>
                <a:lnTo>
                  <a:pt x="330" y="349"/>
                </a:lnTo>
                <a:lnTo>
                  <a:pt x="295" y="396"/>
                </a:lnTo>
                <a:lnTo>
                  <a:pt x="253" y="447"/>
                </a:lnTo>
                <a:lnTo>
                  <a:pt x="52" y="682"/>
                </a:lnTo>
                <a:lnTo>
                  <a:pt x="52" y="685"/>
                </a:lnTo>
                <a:lnTo>
                  <a:pt x="435" y="685"/>
                </a:lnTo>
                <a:lnTo>
                  <a:pt x="435" y="71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970758" y="1082520"/>
            <a:ext cx="11138049" cy="716053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 flipH="1">
            <a:off x="1265355" y="6370022"/>
            <a:ext cx="10926645" cy="35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Актуализировать и добавить сотрудников с корректными должностями.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903" y="1891584"/>
            <a:ext cx="5220429" cy="414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40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9221" y="984998"/>
            <a:ext cx="1053946" cy="5873398"/>
          </a:xfrm>
          <a:prstGeom prst="rect">
            <a:avLst/>
          </a:prstGeom>
          <a:solidFill>
            <a:srgbClr val="F09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053948" y="1043888"/>
            <a:ext cx="11138049" cy="5814508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4231"/>
            <a:ext cx="12192000" cy="104580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Заголовок 54"/>
          <p:cNvSpPr txBox="1">
            <a:spLocks/>
          </p:cNvSpPr>
          <p:nvPr/>
        </p:nvSpPr>
        <p:spPr>
          <a:xfrm>
            <a:off x="154546" y="272578"/>
            <a:ext cx="11512522" cy="5477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defRPr/>
            </a:pPr>
            <a:r>
              <a:rPr lang="ru-RU" sz="2800" dirty="0"/>
              <a:t>СВЕДЕНИЯ О ЗДАНИЯХ</a:t>
            </a:r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503377" y="240091"/>
            <a:ext cx="1247212" cy="512407"/>
            <a:chOff x="4805363" y="2930526"/>
            <a:chExt cx="2430463" cy="99853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805363" y="3276601"/>
              <a:ext cx="344488" cy="385763"/>
            </a:xfrm>
            <a:custGeom>
              <a:avLst/>
              <a:gdLst>
                <a:gd name="T0" fmla="*/ 115 w 653"/>
                <a:gd name="T1" fmla="*/ 410 h 729"/>
                <a:gd name="T2" fmla="*/ 115 w 653"/>
                <a:gd name="T3" fmla="*/ 611 h 729"/>
                <a:gd name="T4" fmla="*/ 480 w 653"/>
                <a:gd name="T5" fmla="*/ 611 h 729"/>
                <a:gd name="T6" fmla="*/ 498 w 653"/>
                <a:gd name="T7" fmla="*/ 608 h 729"/>
                <a:gd name="T8" fmla="*/ 514 w 653"/>
                <a:gd name="T9" fmla="*/ 601 h 729"/>
                <a:gd name="T10" fmla="*/ 526 w 653"/>
                <a:gd name="T11" fmla="*/ 588 h 729"/>
                <a:gd name="T12" fmla="*/ 535 w 653"/>
                <a:gd name="T13" fmla="*/ 572 h 729"/>
                <a:gd name="T14" fmla="*/ 538 w 653"/>
                <a:gd name="T15" fmla="*/ 554 h 729"/>
                <a:gd name="T16" fmla="*/ 538 w 653"/>
                <a:gd name="T17" fmla="*/ 469 h 729"/>
                <a:gd name="T18" fmla="*/ 535 w 653"/>
                <a:gd name="T19" fmla="*/ 449 h 729"/>
                <a:gd name="T20" fmla="*/ 526 w 653"/>
                <a:gd name="T21" fmla="*/ 433 h 729"/>
                <a:gd name="T22" fmla="*/ 514 w 653"/>
                <a:gd name="T23" fmla="*/ 421 h 729"/>
                <a:gd name="T24" fmla="*/ 498 w 653"/>
                <a:gd name="T25" fmla="*/ 413 h 729"/>
                <a:gd name="T26" fmla="*/ 480 w 653"/>
                <a:gd name="T27" fmla="*/ 410 h 729"/>
                <a:gd name="T28" fmla="*/ 115 w 653"/>
                <a:gd name="T29" fmla="*/ 410 h 729"/>
                <a:gd name="T30" fmla="*/ 0 w 653"/>
                <a:gd name="T31" fmla="*/ 0 h 729"/>
                <a:gd name="T32" fmla="*/ 609 w 653"/>
                <a:gd name="T33" fmla="*/ 0 h 729"/>
                <a:gd name="T34" fmla="*/ 609 w 653"/>
                <a:gd name="T35" fmla="*/ 118 h 729"/>
                <a:gd name="T36" fmla="*/ 115 w 653"/>
                <a:gd name="T37" fmla="*/ 118 h 729"/>
                <a:gd name="T38" fmla="*/ 115 w 653"/>
                <a:gd name="T39" fmla="*/ 293 h 729"/>
                <a:gd name="T40" fmla="*/ 480 w 653"/>
                <a:gd name="T41" fmla="*/ 293 h 729"/>
                <a:gd name="T42" fmla="*/ 514 w 653"/>
                <a:gd name="T43" fmla="*/ 296 h 729"/>
                <a:gd name="T44" fmla="*/ 547 w 653"/>
                <a:gd name="T45" fmla="*/ 307 h 729"/>
                <a:gd name="T46" fmla="*/ 576 w 653"/>
                <a:gd name="T47" fmla="*/ 323 h 729"/>
                <a:gd name="T48" fmla="*/ 603 w 653"/>
                <a:gd name="T49" fmla="*/ 345 h 729"/>
                <a:gd name="T50" fmla="*/ 624 w 653"/>
                <a:gd name="T51" fmla="*/ 370 h 729"/>
                <a:gd name="T52" fmla="*/ 640 w 653"/>
                <a:gd name="T53" fmla="*/ 399 h 729"/>
                <a:gd name="T54" fmla="*/ 650 w 653"/>
                <a:gd name="T55" fmla="*/ 433 h 729"/>
                <a:gd name="T56" fmla="*/ 653 w 653"/>
                <a:gd name="T57" fmla="*/ 469 h 729"/>
                <a:gd name="T58" fmla="*/ 653 w 653"/>
                <a:gd name="T59" fmla="*/ 488 h 729"/>
                <a:gd name="T60" fmla="*/ 653 w 653"/>
                <a:gd name="T61" fmla="*/ 511 h 729"/>
                <a:gd name="T62" fmla="*/ 653 w 653"/>
                <a:gd name="T63" fmla="*/ 554 h 729"/>
                <a:gd name="T64" fmla="*/ 650 w 653"/>
                <a:gd name="T65" fmla="*/ 589 h 729"/>
                <a:gd name="T66" fmla="*/ 640 w 653"/>
                <a:gd name="T67" fmla="*/ 622 h 729"/>
                <a:gd name="T68" fmla="*/ 624 w 653"/>
                <a:gd name="T69" fmla="*/ 651 h 729"/>
                <a:gd name="T70" fmla="*/ 603 w 653"/>
                <a:gd name="T71" fmla="*/ 678 h 729"/>
                <a:gd name="T72" fmla="*/ 576 w 653"/>
                <a:gd name="T73" fmla="*/ 698 h 729"/>
                <a:gd name="T74" fmla="*/ 547 w 653"/>
                <a:gd name="T75" fmla="*/ 714 h 729"/>
                <a:gd name="T76" fmla="*/ 514 w 653"/>
                <a:gd name="T77" fmla="*/ 725 h 729"/>
                <a:gd name="T78" fmla="*/ 480 w 653"/>
                <a:gd name="T79" fmla="*/ 729 h 729"/>
                <a:gd name="T80" fmla="*/ 0 w 653"/>
                <a:gd name="T81" fmla="*/ 729 h 729"/>
                <a:gd name="T82" fmla="*/ 0 w 653"/>
                <a:gd name="T83" fmla="*/ 364 h 729"/>
                <a:gd name="T84" fmla="*/ 0 w 653"/>
                <a:gd name="T85" fmla="*/ 180 h 729"/>
                <a:gd name="T86" fmla="*/ 0 w 653"/>
                <a:gd name="T87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3" h="729">
                  <a:moveTo>
                    <a:pt x="115" y="410"/>
                  </a:moveTo>
                  <a:lnTo>
                    <a:pt x="115" y="611"/>
                  </a:lnTo>
                  <a:lnTo>
                    <a:pt x="480" y="611"/>
                  </a:lnTo>
                  <a:lnTo>
                    <a:pt x="498" y="608"/>
                  </a:lnTo>
                  <a:lnTo>
                    <a:pt x="514" y="601"/>
                  </a:lnTo>
                  <a:lnTo>
                    <a:pt x="526" y="588"/>
                  </a:lnTo>
                  <a:lnTo>
                    <a:pt x="535" y="572"/>
                  </a:lnTo>
                  <a:lnTo>
                    <a:pt x="538" y="554"/>
                  </a:lnTo>
                  <a:lnTo>
                    <a:pt x="538" y="469"/>
                  </a:lnTo>
                  <a:lnTo>
                    <a:pt x="535" y="449"/>
                  </a:lnTo>
                  <a:lnTo>
                    <a:pt x="526" y="433"/>
                  </a:lnTo>
                  <a:lnTo>
                    <a:pt x="514" y="421"/>
                  </a:lnTo>
                  <a:lnTo>
                    <a:pt x="498" y="413"/>
                  </a:lnTo>
                  <a:lnTo>
                    <a:pt x="480" y="410"/>
                  </a:lnTo>
                  <a:lnTo>
                    <a:pt x="115" y="410"/>
                  </a:lnTo>
                  <a:close/>
                  <a:moveTo>
                    <a:pt x="0" y="0"/>
                  </a:moveTo>
                  <a:lnTo>
                    <a:pt x="609" y="0"/>
                  </a:lnTo>
                  <a:lnTo>
                    <a:pt x="609" y="118"/>
                  </a:lnTo>
                  <a:lnTo>
                    <a:pt x="115" y="118"/>
                  </a:lnTo>
                  <a:lnTo>
                    <a:pt x="115" y="293"/>
                  </a:lnTo>
                  <a:lnTo>
                    <a:pt x="480" y="293"/>
                  </a:lnTo>
                  <a:lnTo>
                    <a:pt x="514" y="296"/>
                  </a:lnTo>
                  <a:lnTo>
                    <a:pt x="547" y="307"/>
                  </a:lnTo>
                  <a:lnTo>
                    <a:pt x="576" y="323"/>
                  </a:lnTo>
                  <a:lnTo>
                    <a:pt x="603" y="345"/>
                  </a:lnTo>
                  <a:lnTo>
                    <a:pt x="624" y="370"/>
                  </a:lnTo>
                  <a:lnTo>
                    <a:pt x="640" y="399"/>
                  </a:lnTo>
                  <a:lnTo>
                    <a:pt x="650" y="433"/>
                  </a:lnTo>
                  <a:lnTo>
                    <a:pt x="653" y="469"/>
                  </a:lnTo>
                  <a:lnTo>
                    <a:pt x="653" y="488"/>
                  </a:lnTo>
                  <a:lnTo>
                    <a:pt x="653" y="511"/>
                  </a:lnTo>
                  <a:lnTo>
                    <a:pt x="653" y="554"/>
                  </a:lnTo>
                  <a:lnTo>
                    <a:pt x="650" y="589"/>
                  </a:lnTo>
                  <a:lnTo>
                    <a:pt x="640" y="622"/>
                  </a:lnTo>
                  <a:lnTo>
                    <a:pt x="624" y="651"/>
                  </a:lnTo>
                  <a:lnTo>
                    <a:pt x="603" y="678"/>
                  </a:lnTo>
                  <a:lnTo>
                    <a:pt x="576" y="698"/>
                  </a:lnTo>
                  <a:lnTo>
                    <a:pt x="547" y="714"/>
                  </a:lnTo>
                  <a:lnTo>
                    <a:pt x="514" y="725"/>
                  </a:lnTo>
                  <a:lnTo>
                    <a:pt x="480" y="729"/>
                  </a:lnTo>
                  <a:lnTo>
                    <a:pt x="0" y="729"/>
                  </a:lnTo>
                  <a:lnTo>
                    <a:pt x="0" y="364"/>
                  </a:lnTo>
                  <a:lnTo>
                    <a:pt x="0" y="1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5665788" y="3276601"/>
              <a:ext cx="346075" cy="385763"/>
            </a:xfrm>
            <a:custGeom>
              <a:avLst/>
              <a:gdLst>
                <a:gd name="T0" fmla="*/ 115 w 654"/>
                <a:gd name="T1" fmla="*/ 118 h 729"/>
                <a:gd name="T2" fmla="*/ 115 w 654"/>
                <a:gd name="T3" fmla="*/ 320 h 729"/>
                <a:gd name="T4" fmla="*/ 481 w 654"/>
                <a:gd name="T5" fmla="*/ 320 h 729"/>
                <a:gd name="T6" fmla="*/ 498 w 654"/>
                <a:gd name="T7" fmla="*/ 317 h 729"/>
                <a:gd name="T8" fmla="*/ 515 w 654"/>
                <a:gd name="T9" fmla="*/ 308 h 729"/>
                <a:gd name="T10" fmla="*/ 526 w 654"/>
                <a:gd name="T11" fmla="*/ 296 h 729"/>
                <a:gd name="T12" fmla="*/ 535 w 654"/>
                <a:gd name="T13" fmla="*/ 280 h 729"/>
                <a:gd name="T14" fmla="*/ 538 w 654"/>
                <a:gd name="T15" fmla="*/ 261 h 729"/>
                <a:gd name="T16" fmla="*/ 538 w 654"/>
                <a:gd name="T17" fmla="*/ 176 h 729"/>
                <a:gd name="T18" fmla="*/ 535 w 654"/>
                <a:gd name="T19" fmla="*/ 158 h 729"/>
                <a:gd name="T20" fmla="*/ 526 w 654"/>
                <a:gd name="T21" fmla="*/ 142 h 729"/>
                <a:gd name="T22" fmla="*/ 515 w 654"/>
                <a:gd name="T23" fmla="*/ 129 h 729"/>
                <a:gd name="T24" fmla="*/ 498 w 654"/>
                <a:gd name="T25" fmla="*/ 121 h 729"/>
                <a:gd name="T26" fmla="*/ 481 w 654"/>
                <a:gd name="T27" fmla="*/ 118 h 729"/>
                <a:gd name="T28" fmla="*/ 115 w 654"/>
                <a:gd name="T29" fmla="*/ 118 h 729"/>
                <a:gd name="T30" fmla="*/ 0 w 654"/>
                <a:gd name="T31" fmla="*/ 0 h 729"/>
                <a:gd name="T32" fmla="*/ 481 w 654"/>
                <a:gd name="T33" fmla="*/ 0 h 729"/>
                <a:gd name="T34" fmla="*/ 515 w 654"/>
                <a:gd name="T35" fmla="*/ 5 h 729"/>
                <a:gd name="T36" fmla="*/ 547 w 654"/>
                <a:gd name="T37" fmla="*/ 15 h 729"/>
                <a:gd name="T38" fmla="*/ 577 w 654"/>
                <a:gd name="T39" fmla="*/ 31 h 729"/>
                <a:gd name="T40" fmla="*/ 603 w 654"/>
                <a:gd name="T41" fmla="*/ 52 h 729"/>
                <a:gd name="T42" fmla="*/ 624 w 654"/>
                <a:gd name="T43" fmla="*/ 79 h 729"/>
                <a:gd name="T44" fmla="*/ 640 w 654"/>
                <a:gd name="T45" fmla="*/ 108 h 729"/>
                <a:gd name="T46" fmla="*/ 651 w 654"/>
                <a:gd name="T47" fmla="*/ 140 h 729"/>
                <a:gd name="T48" fmla="*/ 654 w 654"/>
                <a:gd name="T49" fmla="*/ 176 h 729"/>
                <a:gd name="T50" fmla="*/ 654 w 654"/>
                <a:gd name="T51" fmla="*/ 261 h 729"/>
                <a:gd name="T52" fmla="*/ 651 w 654"/>
                <a:gd name="T53" fmla="*/ 296 h 729"/>
                <a:gd name="T54" fmla="*/ 640 w 654"/>
                <a:gd name="T55" fmla="*/ 330 h 729"/>
                <a:gd name="T56" fmla="*/ 624 w 654"/>
                <a:gd name="T57" fmla="*/ 360 h 729"/>
                <a:gd name="T58" fmla="*/ 603 w 654"/>
                <a:gd name="T59" fmla="*/ 385 h 729"/>
                <a:gd name="T60" fmla="*/ 577 w 654"/>
                <a:gd name="T61" fmla="*/ 407 h 729"/>
                <a:gd name="T62" fmla="*/ 547 w 654"/>
                <a:gd name="T63" fmla="*/ 423 h 729"/>
                <a:gd name="T64" fmla="*/ 515 w 654"/>
                <a:gd name="T65" fmla="*/ 433 h 729"/>
                <a:gd name="T66" fmla="*/ 481 w 654"/>
                <a:gd name="T67" fmla="*/ 436 h 729"/>
                <a:gd name="T68" fmla="*/ 115 w 654"/>
                <a:gd name="T69" fmla="*/ 436 h 729"/>
                <a:gd name="T70" fmla="*/ 115 w 654"/>
                <a:gd name="T71" fmla="*/ 729 h 729"/>
                <a:gd name="T72" fmla="*/ 0 w 654"/>
                <a:gd name="T73" fmla="*/ 729 h 729"/>
                <a:gd name="T74" fmla="*/ 0 w 654"/>
                <a:gd name="T75" fmla="*/ 488 h 729"/>
                <a:gd name="T76" fmla="*/ 0 w 654"/>
                <a:gd name="T77" fmla="*/ 242 h 729"/>
                <a:gd name="T78" fmla="*/ 0 w 654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4" h="729">
                  <a:moveTo>
                    <a:pt x="115" y="118"/>
                  </a:moveTo>
                  <a:lnTo>
                    <a:pt x="115" y="320"/>
                  </a:lnTo>
                  <a:lnTo>
                    <a:pt x="481" y="320"/>
                  </a:lnTo>
                  <a:lnTo>
                    <a:pt x="498" y="317"/>
                  </a:lnTo>
                  <a:lnTo>
                    <a:pt x="515" y="308"/>
                  </a:lnTo>
                  <a:lnTo>
                    <a:pt x="526" y="296"/>
                  </a:lnTo>
                  <a:lnTo>
                    <a:pt x="535" y="280"/>
                  </a:lnTo>
                  <a:lnTo>
                    <a:pt x="538" y="261"/>
                  </a:lnTo>
                  <a:lnTo>
                    <a:pt x="538" y="176"/>
                  </a:lnTo>
                  <a:lnTo>
                    <a:pt x="535" y="158"/>
                  </a:lnTo>
                  <a:lnTo>
                    <a:pt x="526" y="142"/>
                  </a:lnTo>
                  <a:lnTo>
                    <a:pt x="515" y="129"/>
                  </a:lnTo>
                  <a:lnTo>
                    <a:pt x="498" y="121"/>
                  </a:lnTo>
                  <a:lnTo>
                    <a:pt x="481" y="118"/>
                  </a:lnTo>
                  <a:lnTo>
                    <a:pt x="115" y="118"/>
                  </a:lnTo>
                  <a:close/>
                  <a:moveTo>
                    <a:pt x="0" y="0"/>
                  </a:moveTo>
                  <a:lnTo>
                    <a:pt x="481" y="0"/>
                  </a:lnTo>
                  <a:lnTo>
                    <a:pt x="515" y="5"/>
                  </a:lnTo>
                  <a:lnTo>
                    <a:pt x="547" y="15"/>
                  </a:lnTo>
                  <a:lnTo>
                    <a:pt x="577" y="31"/>
                  </a:lnTo>
                  <a:lnTo>
                    <a:pt x="603" y="52"/>
                  </a:lnTo>
                  <a:lnTo>
                    <a:pt x="624" y="79"/>
                  </a:lnTo>
                  <a:lnTo>
                    <a:pt x="640" y="108"/>
                  </a:lnTo>
                  <a:lnTo>
                    <a:pt x="651" y="140"/>
                  </a:lnTo>
                  <a:lnTo>
                    <a:pt x="654" y="176"/>
                  </a:lnTo>
                  <a:lnTo>
                    <a:pt x="654" y="261"/>
                  </a:lnTo>
                  <a:lnTo>
                    <a:pt x="651" y="296"/>
                  </a:lnTo>
                  <a:lnTo>
                    <a:pt x="640" y="330"/>
                  </a:lnTo>
                  <a:lnTo>
                    <a:pt x="624" y="360"/>
                  </a:lnTo>
                  <a:lnTo>
                    <a:pt x="603" y="385"/>
                  </a:lnTo>
                  <a:lnTo>
                    <a:pt x="577" y="407"/>
                  </a:lnTo>
                  <a:lnTo>
                    <a:pt x="547" y="423"/>
                  </a:lnTo>
                  <a:lnTo>
                    <a:pt x="515" y="433"/>
                  </a:lnTo>
                  <a:lnTo>
                    <a:pt x="481" y="436"/>
                  </a:lnTo>
                  <a:lnTo>
                    <a:pt x="115" y="436"/>
                  </a:lnTo>
                  <a:lnTo>
                    <a:pt x="115" y="729"/>
                  </a:lnTo>
                  <a:lnTo>
                    <a:pt x="0" y="729"/>
                  </a:lnTo>
                  <a:lnTo>
                    <a:pt x="0" y="488"/>
                  </a:lnTo>
                  <a:lnTo>
                    <a:pt x="0" y="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83301" y="3276601"/>
              <a:ext cx="331788" cy="385763"/>
            </a:xfrm>
            <a:custGeom>
              <a:avLst/>
              <a:gdLst>
                <a:gd name="T0" fmla="*/ 173 w 627"/>
                <a:gd name="T1" fmla="*/ 0 h 729"/>
                <a:gd name="T2" fmla="*/ 627 w 627"/>
                <a:gd name="T3" fmla="*/ 0 h 729"/>
                <a:gd name="T4" fmla="*/ 627 w 627"/>
                <a:gd name="T5" fmla="*/ 118 h 729"/>
                <a:gd name="T6" fmla="*/ 173 w 627"/>
                <a:gd name="T7" fmla="*/ 118 h 729"/>
                <a:gd name="T8" fmla="*/ 155 w 627"/>
                <a:gd name="T9" fmla="*/ 121 h 729"/>
                <a:gd name="T10" fmla="*/ 139 w 627"/>
                <a:gd name="T11" fmla="*/ 129 h 729"/>
                <a:gd name="T12" fmla="*/ 127 w 627"/>
                <a:gd name="T13" fmla="*/ 142 h 729"/>
                <a:gd name="T14" fmla="*/ 118 w 627"/>
                <a:gd name="T15" fmla="*/ 158 h 729"/>
                <a:gd name="T16" fmla="*/ 115 w 627"/>
                <a:gd name="T17" fmla="*/ 176 h 729"/>
                <a:gd name="T18" fmla="*/ 115 w 627"/>
                <a:gd name="T19" fmla="*/ 554 h 729"/>
                <a:gd name="T20" fmla="*/ 118 w 627"/>
                <a:gd name="T21" fmla="*/ 572 h 729"/>
                <a:gd name="T22" fmla="*/ 127 w 627"/>
                <a:gd name="T23" fmla="*/ 588 h 729"/>
                <a:gd name="T24" fmla="*/ 139 w 627"/>
                <a:gd name="T25" fmla="*/ 601 h 729"/>
                <a:gd name="T26" fmla="*/ 155 w 627"/>
                <a:gd name="T27" fmla="*/ 608 h 729"/>
                <a:gd name="T28" fmla="*/ 173 w 627"/>
                <a:gd name="T29" fmla="*/ 611 h 729"/>
                <a:gd name="T30" fmla="*/ 627 w 627"/>
                <a:gd name="T31" fmla="*/ 611 h 729"/>
                <a:gd name="T32" fmla="*/ 627 w 627"/>
                <a:gd name="T33" fmla="*/ 729 h 729"/>
                <a:gd name="T34" fmla="*/ 545 w 627"/>
                <a:gd name="T35" fmla="*/ 729 h 729"/>
                <a:gd name="T36" fmla="*/ 470 w 627"/>
                <a:gd name="T37" fmla="*/ 729 h 729"/>
                <a:gd name="T38" fmla="*/ 400 w 627"/>
                <a:gd name="T39" fmla="*/ 729 h 729"/>
                <a:gd name="T40" fmla="*/ 329 w 627"/>
                <a:gd name="T41" fmla="*/ 729 h 729"/>
                <a:gd name="T42" fmla="*/ 255 w 627"/>
                <a:gd name="T43" fmla="*/ 729 h 729"/>
                <a:gd name="T44" fmla="*/ 173 w 627"/>
                <a:gd name="T45" fmla="*/ 729 h 729"/>
                <a:gd name="T46" fmla="*/ 139 w 627"/>
                <a:gd name="T47" fmla="*/ 725 h 729"/>
                <a:gd name="T48" fmla="*/ 106 w 627"/>
                <a:gd name="T49" fmla="*/ 714 h 729"/>
                <a:gd name="T50" fmla="*/ 76 w 627"/>
                <a:gd name="T51" fmla="*/ 698 h 729"/>
                <a:gd name="T52" fmla="*/ 50 w 627"/>
                <a:gd name="T53" fmla="*/ 678 h 729"/>
                <a:gd name="T54" fmla="*/ 29 w 627"/>
                <a:gd name="T55" fmla="*/ 651 h 729"/>
                <a:gd name="T56" fmla="*/ 13 w 627"/>
                <a:gd name="T57" fmla="*/ 622 h 729"/>
                <a:gd name="T58" fmla="*/ 3 w 627"/>
                <a:gd name="T59" fmla="*/ 589 h 729"/>
                <a:gd name="T60" fmla="*/ 0 w 627"/>
                <a:gd name="T61" fmla="*/ 554 h 729"/>
                <a:gd name="T62" fmla="*/ 0 w 627"/>
                <a:gd name="T63" fmla="*/ 176 h 729"/>
                <a:gd name="T64" fmla="*/ 3 w 627"/>
                <a:gd name="T65" fmla="*/ 140 h 729"/>
                <a:gd name="T66" fmla="*/ 13 w 627"/>
                <a:gd name="T67" fmla="*/ 108 h 729"/>
                <a:gd name="T68" fmla="*/ 29 w 627"/>
                <a:gd name="T69" fmla="*/ 79 h 729"/>
                <a:gd name="T70" fmla="*/ 50 w 627"/>
                <a:gd name="T71" fmla="*/ 52 h 729"/>
                <a:gd name="T72" fmla="*/ 76 w 627"/>
                <a:gd name="T73" fmla="*/ 31 h 729"/>
                <a:gd name="T74" fmla="*/ 106 w 627"/>
                <a:gd name="T75" fmla="*/ 15 h 729"/>
                <a:gd name="T76" fmla="*/ 139 w 627"/>
                <a:gd name="T77" fmla="*/ 5 h 729"/>
                <a:gd name="T78" fmla="*/ 173 w 627"/>
                <a:gd name="T7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7" h="729">
                  <a:moveTo>
                    <a:pt x="173" y="0"/>
                  </a:moveTo>
                  <a:lnTo>
                    <a:pt x="627" y="0"/>
                  </a:lnTo>
                  <a:lnTo>
                    <a:pt x="627" y="118"/>
                  </a:lnTo>
                  <a:lnTo>
                    <a:pt x="173" y="118"/>
                  </a:lnTo>
                  <a:lnTo>
                    <a:pt x="155" y="121"/>
                  </a:lnTo>
                  <a:lnTo>
                    <a:pt x="139" y="129"/>
                  </a:lnTo>
                  <a:lnTo>
                    <a:pt x="127" y="142"/>
                  </a:lnTo>
                  <a:lnTo>
                    <a:pt x="118" y="158"/>
                  </a:lnTo>
                  <a:lnTo>
                    <a:pt x="115" y="176"/>
                  </a:lnTo>
                  <a:lnTo>
                    <a:pt x="115" y="554"/>
                  </a:lnTo>
                  <a:lnTo>
                    <a:pt x="118" y="572"/>
                  </a:lnTo>
                  <a:lnTo>
                    <a:pt x="127" y="588"/>
                  </a:lnTo>
                  <a:lnTo>
                    <a:pt x="139" y="601"/>
                  </a:lnTo>
                  <a:lnTo>
                    <a:pt x="155" y="608"/>
                  </a:lnTo>
                  <a:lnTo>
                    <a:pt x="173" y="611"/>
                  </a:lnTo>
                  <a:lnTo>
                    <a:pt x="627" y="611"/>
                  </a:lnTo>
                  <a:lnTo>
                    <a:pt x="627" y="729"/>
                  </a:lnTo>
                  <a:lnTo>
                    <a:pt x="545" y="729"/>
                  </a:lnTo>
                  <a:lnTo>
                    <a:pt x="470" y="729"/>
                  </a:lnTo>
                  <a:lnTo>
                    <a:pt x="400" y="729"/>
                  </a:lnTo>
                  <a:lnTo>
                    <a:pt x="329" y="729"/>
                  </a:lnTo>
                  <a:lnTo>
                    <a:pt x="255" y="729"/>
                  </a:lnTo>
                  <a:lnTo>
                    <a:pt x="173" y="729"/>
                  </a:lnTo>
                  <a:lnTo>
                    <a:pt x="139" y="725"/>
                  </a:lnTo>
                  <a:lnTo>
                    <a:pt x="106" y="714"/>
                  </a:lnTo>
                  <a:lnTo>
                    <a:pt x="76" y="698"/>
                  </a:lnTo>
                  <a:lnTo>
                    <a:pt x="50" y="678"/>
                  </a:lnTo>
                  <a:lnTo>
                    <a:pt x="29" y="651"/>
                  </a:lnTo>
                  <a:lnTo>
                    <a:pt x="13" y="622"/>
                  </a:lnTo>
                  <a:lnTo>
                    <a:pt x="3" y="589"/>
                  </a:lnTo>
                  <a:lnTo>
                    <a:pt x="0" y="554"/>
                  </a:lnTo>
                  <a:lnTo>
                    <a:pt x="0" y="176"/>
                  </a:lnTo>
                  <a:lnTo>
                    <a:pt x="3" y="140"/>
                  </a:lnTo>
                  <a:lnTo>
                    <a:pt x="13" y="108"/>
                  </a:lnTo>
                  <a:lnTo>
                    <a:pt x="29" y="79"/>
                  </a:lnTo>
                  <a:lnTo>
                    <a:pt x="50" y="52"/>
                  </a:lnTo>
                  <a:lnTo>
                    <a:pt x="76" y="31"/>
                  </a:lnTo>
                  <a:lnTo>
                    <a:pt x="106" y="15"/>
                  </a:lnTo>
                  <a:lnTo>
                    <a:pt x="139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5181601" y="3276601"/>
              <a:ext cx="428625" cy="385763"/>
            </a:xfrm>
            <a:custGeom>
              <a:avLst/>
              <a:gdLst>
                <a:gd name="T0" fmla="*/ 405 w 810"/>
                <a:gd name="T1" fmla="*/ 130 h 729"/>
                <a:gd name="T2" fmla="*/ 272 w 810"/>
                <a:gd name="T3" fmla="*/ 410 h 729"/>
                <a:gd name="T4" fmla="*/ 538 w 810"/>
                <a:gd name="T5" fmla="*/ 410 h 729"/>
                <a:gd name="T6" fmla="*/ 405 w 810"/>
                <a:gd name="T7" fmla="*/ 130 h 729"/>
                <a:gd name="T8" fmla="*/ 340 w 810"/>
                <a:gd name="T9" fmla="*/ 0 h 729"/>
                <a:gd name="T10" fmla="*/ 470 w 810"/>
                <a:gd name="T11" fmla="*/ 0 h 729"/>
                <a:gd name="T12" fmla="*/ 810 w 810"/>
                <a:gd name="T13" fmla="*/ 729 h 729"/>
                <a:gd name="T14" fmla="*/ 681 w 810"/>
                <a:gd name="T15" fmla="*/ 729 h 729"/>
                <a:gd name="T16" fmla="*/ 596 w 810"/>
                <a:gd name="T17" fmla="*/ 526 h 729"/>
                <a:gd name="T18" fmla="*/ 214 w 810"/>
                <a:gd name="T19" fmla="*/ 526 h 729"/>
                <a:gd name="T20" fmla="*/ 128 w 810"/>
                <a:gd name="T21" fmla="*/ 729 h 729"/>
                <a:gd name="T22" fmla="*/ 0 w 810"/>
                <a:gd name="T23" fmla="*/ 729 h 729"/>
                <a:gd name="T24" fmla="*/ 340 w 810"/>
                <a:gd name="T25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" h="729">
                  <a:moveTo>
                    <a:pt x="405" y="130"/>
                  </a:moveTo>
                  <a:lnTo>
                    <a:pt x="272" y="410"/>
                  </a:lnTo>
                  <a:lnTo>
                    <a:pt x="538" y="410"/>
                  </a:lnTo>
                  <a:lnTo>
                    <a:pt x="405" y="130"/>
                  </a:lnTo>
                  <a:close/>
                  <a:moveTo>
                    <a:pt x="340" y="0"/>
                  </a:moveTo>
                  <a:lnTo>
                    <a:pt x="470" y="0"/>
                  </a:lnTo>
                  <a:lnTo>
                    <a:pt x="810" y="729"/>
                  </a:lnTo>
                  <a:lnTo>
                    <a:pt x="681" y="729"/>
                  </a:lnTo>
                  <a:lnTo>
                    <a:pt x="596" y="526"/>
                  </a:lnTo>
                  <a:lnTo>
                    <a:pt x="214" y="526"/>
                  </a:lnTo>
                  <a:lnTo>
                    <a:pt x="128" y="729"/>
                  </a:lnTo>
                  <a:lnTo>
                    <a:pt x="0" y="7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5853113" y="3743326"/>
              <a:ext cx="160338" cy="182563"/>
            </a:xfrm>
            <a:custGeom>
              <a:avLst/>
              <a:gdLst>
                <a:gd name="T0" fmla="*/ 68 w 302"/>
                <a:gd name="T1" fmla="*/ 68 h 345"/>
                <a:gd name="T2" fmla="*/ 68 w 302"/>
                <a:gd name="T3" fmla="*/ 147 h 345"/>
                <a:gd name="T4" fmla="*/ 207 w 302"/>
                <a:gd name="T5" fmla="*/ 147 h 345"/>
                <a:gd name="T6" fmla="*/ 222 w 302"/>
                <a:gd name="T7" fmla="*/ 144 h 345"/>
                <a:gd name="T8" fmla="*/ 231 w 302"/>
                <a:gd name="T9" fmla="*/ 134 h 345"/>
                <a:gd name="T10" fmla="*/ 235 w 302"/>
                <a:gd name="T11" fmla="*/ 121 h 345"/>
                <a:gd name="T12" fmla="*/ 235 w 302"/>
                <a:gd name="T13" fmla="*/ 94 h 345"/>
                <a:gd name="T14" fmla="*/ 231 w 302"/>
                <a:gd name="T15" fmla="*/ 81 h 345"/>
                <a:gd name="T16" fmla="*/ 222 w 302"/>
                <a:gd name="T17" fmla="*/ 71 h 345"/>
                <a:gd name="T18" fmla="*/ 207 w 302"/>
                <a:gd name="T19" fmla="*/ 68 h 345"/>
                <a:gd name="T20" fmla="*/ 68 w 302"/>
                <a:gd name="T21" fmla="*/ 68 h 345"/>
                <a:gd name="T22" fmla="*/ 0 w 302"/>
                <a:gd name="T23" fmla="*/ 0 h 345"/>
                <a:gd name="T24" fmla="*/ 221 w 302"/>
                <a:gd name="T25" fmla="*/ 0 h 345"/>
                <a:gd name="T26" fmla="*/ 247 w 302"/>
                <a:gd name="T27" fmla="*/ 5 h 345"/>
                <a:gd name="T28" fmla="*/ 269 w 302"/>
                <a:gd name="T29" fmla="*/ 16 h 345"/>
                <a:gd name="T30" fmla="*/ 287 w 302"/>
                <a:gd name="T31" fmla="*/ 34 h 345"/>
                <a:gd name="T32" fmla="*/ 299 w 302"/>
                <a:gd name="T33" fmla="*/ 56 h 345"/>
                <a:gd name="T34" fmla="*/ 302 w 302"/>
                <a:gd name="T35" fmla="*/ 81 h 345"/>
                <a:gd name="T36" fmla="*/ 302 w 302"/>
                <a:gd name="T37" fmla="*/ 134 h 345"/>
                <a:gd name="T38" fmla="*/ 299 w 302"/>
                <a:gd name="T39" fmla="*/ 159 h 345"/>
                <a:gd name="T40" fmla="*/ 287 w 302"/>
                <a:gd name="T41" fmla="*/ 181 h 345"/>
                <a:gd name="T42" fmla="*/ 269 w 302"/>
                <a:gd name="T43" fmla="*/ 199 h 345"/>
                <a:gd name="T44" fmla="*/ 247 w 302"/>
                <a:gd name="T45" fmla="*/ 211 h 345"/>
                <a:gd name="T46" fmla="*/ 221 w 302"/>
                <a:gd name="T47" fmla="*/ 215 h 345"/>
                <a:gd name="T48" fmla="*/ 68 w 302"/>
                <a:gd name="T49" fmla="*/ 215 h 345"/>
                <a:gd name="T50" fmla="*/ 68 w 302"/>
                <a:gd name="T51" fmla="*/ 280 h 345"/>
                <a:gd name="T52" fmla="*/ 68 w 302"/>
                <a:gd name="T53" fmla="*/ 345 h 345"/>
                <a:gd name="T54" fmla="*/ 0 w 302"/>
                <a:gd name="T55" fmla="*/ 345 h 345"/>
                <a:gd name="T56" fmla="*/ 0 w 302"/>
                <a:gd name="T57" fmla="*/ 261 h 345"/>
                <a:gd name="T58" fmla="*/ 0 w 302"/>
                <a:gd name="T59" fmla="*/ 172 h 345"/>
                <a:gd name="T60" fmla="*/ 0 w 302"/>
                <a:gd name="T61" fmla="*/ 84 h 345"/>
                <a:gd name="T62" fmla="*/ 0 w 302"/>
                <a:gd name="T63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45">
                  <a:moveTo>
                    <a:pt x="68" y="68"/>
                  </a:moveTo>
                  <a:lnTo>
                    <a:pt x="68" y="147"/>
                  </a:lnTo>
                  <a:lnTo>
                    <a:pt x="207" y="147"/>
                  </a:lnTo>
                  <a:lnTo>
                    <a:pt x="222" y="144"/>
                  </a:lnTo>
                  <a:lnTo>
                    <a:pt x="231" y="134"/>
                  </a:lnTo>
                  <a:lnTo>
                    <a:pt x="235" y="121"/>
                  </a:lnTo>
                  <a:lnTo>
                    <a:pt x="235" y="94"/>
                  </a:lnTo>
                  <a:lnTo>
                    <a:pt x="231" y="81"/>
                  </a:lnTo>
                  <a:lnTo>
                    <a:pt x="222" y="71"/>
                  </a:lnTo>
                  <a:lnTo>
                    <a:pt x="207" y="68"/>
                  </a:lnTo>
                  <a:lnTo>
                    <a:pt x="68" y="68"/>
                  </a:lnTo>
                  <a:close/>
                  <a:moveTo>
                    <a:pt x="0" y="0"/>
                  </a:moveTo>
                  <a:lnTo>
                    <a:pt x="221" y="0"/>
                  </a:lnTo>
                  <a:lnTo>
                    <a:pt x="247" y="5"/>
                  </a:lnTo>
                  <a:lnTo>
                    <a:pt x="269" y="16"/>
                  </a:lnTo>
                  <a:lnTo>
                    <a:pt x="287" y="34"/>
                  </a:lnTo>
                  <a:lnTo>
                    <a:pt x="299" y="56"/>
                  </a:lnTo>
                  <a:lnTo>
                    <a:pt x="302" y="81"/>
                  </a:lnTo>
                  <a:lnTo>
                    <a:pt x="302" y="134"/>
                  </a:lnTo>
                  <a:lnTo>
                    <a:pt x="299" y="159"/>
                  </a:lnTo>
                  <a:lnTo>
                    <a:pt x="287" y="181"/>
                  </a:lnTo>
                  <a:lnTo>
                    <a:pt x="269" y="199"/>
                  </a:lnTo>
                  <a:lnTo>
                    <a:pt x="247" y="211"/>
                  </a:lnTo>
                  <a:lnTo>
                    <a:pt x="221" y="215"/>
                  </a:lnTo>
                  <a:lnTo>
                    <a:pt x="68" y="215"/>
                  </a:lnTo>
                  <a:lnTo>
                    <a:pt x="68" y="280"/>
                  </a:lnTo>
                  <a:lnTo>
                    <a:pt x="68" y="345"/>
                  </a:lnTo>
                  <a:lnTo>
                    <a:pt x="0" y="345"/>
                  </a:lnTo>
                  <a:lnTo>
                    <a:pt x="0" y="261"/>
                  </a:lnTo>
                  <a:lnTo>
                    <a:pt x="0" y="172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5665788" y="3743326"/>
              <a:ext cx="153988" cy="180975"/>
            </a:xfrm>
            <a:custGeom>
              <a:avLst/>
              <a:gdLst>
                <a:gd name="T0" fmla="*/ 0 w 291"/>
                <a:gd name="T1" fmla="*/ 0 h 343"/>
                <a:gd name="T2" fmla="*/ 291 w 291"/>
                <a:gd name="T3" fmla="*/ 0 h 343"/>
                <a:gd name="T4" fmla="*/ 291 w 291"/>
                <a:gd name="T5" fmla="*/ 68 h 343"/>
                <a:gd name="T6" fmla="*/ 68 w 291"/>
                <a:gd name="T7" fmla="*/ 68 h 343"/>
                <a:gd name="T8" fmla="*/ 68 w 291"/>
                <a:gd name="T9" fmla="*/ 343 h 343"/>
                <a:gd name="T10" fmla="*/ 0 w 291"/>
                <a:gd name="T11" fmla="*/ 343 h 343"/>
                <a:gd name="T12" fmla="*/ 0 w 291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343">
                  <a:moveTo>
                    <a:pt x="0" y="0"/>
                  </a:moveTo>
                  <a:lnTo>
                    <a:pt x="291" y="0"/>
                  </a:lnTo>
                  <a:lnTo>
                    <a:pt x="291" y="68"/>
                  </a:lnTo>
                  <a:lnTo>
                    <a:pt x="68" y="68"/>
                  </a:lnTo>
                  <a:lnTo>
                    <a:pt x="68" y="343"/>
                  </a:lnTo>
                  <a:lnTo>
                    <a:pt x="0" y="3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6026151" y="3743326"/>
              <a:ext cx="192088" cy="182563"/>
            </a:xfrm>
            <a:custGeom>
              <a:avLst/>
              <a:gdLst>
                <a:gd name="T0" fmla="*/ 0 w 363"/>
                <a:gd name="T1" fmla="*/ 0 h 343"/>
                <a:gd name="T2" fmla="*/ 75 w 363"/>
                <a:gd name="T3" fmla="*/ 0 h 343"/>
                <a:gd name="T4" fmla="*/ 186 w 363"/>
                <a:gd name="T5" fmla="*/ 182 h 343"/>
                <a:gd name="T6" fmla="*/ 288 w 363"/>
                <a:gd name="T7" fmla="*/ 0 h 343"/>
                <a:gd name="T8" fmla="*/ 363 w 363"/>
                <a:gd name="T9" fmla="*/ 0 h 343"/>
                <a:gd name="T10" fmla="*/ 360 w 363"/>
                <a:gd name="T11" fmla="*/ 4 h 343"/>
                <a:gd name="T12" fmla="*/ 355 w 363"/>
                <a:gd name="T13" fmla="*/ 13 h 343"/>
                <a:gd name="T14" fmla="*/ 346 w 363"/>
                <a:gd name="T15" fmla="*/ 29 h 343"/>
                <a:gd name="T16" fmla="*/ 334 w 363"/>
                <a:gd name="T17" fmla="*/ 50 h 343"/>
                <a:gd name="T18" fmla="*/ 319 w 363"/>
                <a:gd name="T19" fmla="*/ 75 h 343"/>
                <a:gd name="T20" fmla="*/ 303 w 363"/>
                <a:gd name="T21" fmla="*/ 103 h 343"/>
                <a:gd name="T22" fmla="*/ 285 w 363"/>
                <a:gd name="T23" fmla="*/ 132 h 343"/>
                <a:gd name="T24" fmla="*/ 267 w 363"/>
                <a:gd name="T25" fmla="*/ 163 h 343"/>
                <a:gd name="T26" fmla="*/ 250 w 363"/>
                <a:gd name="T27" fmla="*/ 194 h 343"/>
                <a:gd name="T28" fmla="*/ 230 w 363"/>
                <a:gd name="T29" fmla="*/ 225 h 343"/>
                <a:gd name="T30" fmla="*/ 214 w 363"/>
                <a:gd name="T31" fmla="*/ 254 h 343"/>
                <a:gd name="T32" fmla="*/ 198 w 363"/>
                <a:gd name="T33" fmla="*/ 282 h 343"/>
                <a:gd name="T34" fmla="*/ 183 w 363"/>
                <a:gd name="T35" fmla="*/ 306 h 343"/>
                <a:gd name="T36" fmla="*/ 171 w 363"/>
                <a:gd name="T37" fmla="*/ 326 h 343"/>
                <a:gd name="T38" fmla="*/ 162 w 363"/>
                <a:gd name="T39" fmla="*/ 343 h 343"/>
                <a:gd name="T40" fmla="*/ 88 w 363"/>
                <a:gd name="T41" fmla="*/ 343 h 343"/>
                <a:gd name="T42" fmla="*/ 97 w 363"/>
                <a:gd name="T43" fmla="*/ 328 h 343"/>
                <a:gd name="T44" fmla="*/ 108 w 363"/>
                <a:gd name="T45" fmla="*/ 310 h 343"/>
                <a:gd name="T46" fmla="*/ 118 w 363"/>
                <a:gd name="T47" fmla="*/ 291 h 343"/>
                <a:gd name="T48" fmla="*/ 127 w 363"/>
                <a:gd name="T49" fmla="*/ 273 h 343"/>
                <a:gd name="T50" fmla="*/ 136 w 363"/>
                <a:gd name="T51" fmla="*/ 257 h 343"/>
                <a:gd name="T52" fmla="*/ 142 w 363"/>
                <a:gd name="T53" fmla="*/ 247 h 343"/>
                <a:gd name="T54" fmla="*/ 0 w 363"/>
                <a:gd name="T5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343">
                  <a:moveTo>
                    <a:pt x="0" y="0"/>
                  </a:moveTo>
                  <a:lnTo>
                    <a:pt x="75" y="0"/>
                  </a:lnTo>
                  <a:lnTo>
                    <a:pt x="186" y="182"/>
                  </a:lnTo>
                  <a:lnTo>
                    <a:pt x="288" y="0"/>
                  </a:lnTo>
                  <a:lnTo>
                    <a:pt x="363" y="0"/>
                  </a:lnTo>
                  <a:lnTo>
                    <a:pt x="360" y="4"/>
                  </a:lnTo>
                  <a:lnTo>
                    <a:pt x="355" y="13"/>
                  </a:lnTo>
                  <a:lnTo>
                    <a:pt x="346" y="29"/>
                  </a:lnTo>
                  <a:lnTo>
                    <a:pt x="334" y="50"/>
                  </a:lnTo>
                  <a:lnTo>
                    <a:pt x="319" y="75"/>
                  </a:lnTo>
                  <a:lnTo>
                    <a:pt x="303" y="103"/>
                  </a:lnTo>
                  <a:lnTo>
                    <a:pt x="285" y="132"/>
                  </a:lnTo>
                  <a:lnTo>
                    <a:pt x="267" y="163"/>
                  </a:lnTo>
                  <a:lnTo>
                    <a:pt x="250" y="194"/>
                  </a:lnTo>
                  <a:lnTo>
                    <a:pt x="230" y="225"/>
                  </a:lnTo>
                  <a:lnTo>
                    <a:pt x="214" y="254"/>
                  </a:lnTo>
                  <a:lnTo>
                    <a:pt x="198" y="282"/>
                  </a:lnTo>
                  <a:lnTo>
                    <a:pt x="183" y="306"/>
                  </a:lnTo>
                  <a:lnTo>
                    <a:pt x="171" y="326"/>
                  </a:lnTo>
                  <a:lnTo>
                    <a:pt x="162" y="343"/>
                  </a:lnTo>
                  <a:lnTo>
                    <a:pt x="88" y="343"/>
                  </a:lnTo>
                  <a:lnTo>
                    <a:pt x="97" y="328"/>
                  </a:lnTo>
                  <a:lnTo>
                    <a:pt x="108" y="310"/>
                  </a:lnTo>
                  <a:lnTo>
                    <a:pt x="118" y="291"/>
                  </a:lnTo>
                  <a:lnTo>
                    <a:pt x="127" y="273"/>
                  </a:lnTo>
                  <a:lnTo>
                    <a:pt x="136" y="257"/>
                  </a:lnTo>
                  <a:lnTo>
                    <a:pt x="142" y="2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235701" y="3743326"/>
              <a:ext cx="179388" cy="180975"/>
            </a:xfrm>
            <a:custGeom>
              <a:avLst/>
              <a:gdLst>
                <a:gd name="T0" fmla="*/ 0 w 338"/>
                <a:gd name="T1" fmla="*/ 0 h 341"/>
                <a:gd name="T2" fmla="*/ 338 w 338"/>
                <a:gd name="T3" fmla="*/ 0 h 341"/>
                <a:gd name="T4" fmla="*/ 338 w 338"/>
                <a:gd name="T5" fmla="*/ 341 h 341"/>
                <a:gd name="T6" fmla="*/ 270 w 338"/>
                <a:gd name="T7" fmla="*/ 341 h 341"/>
                <a:gd name="T8" fmla="*/ 270 w 338"/>
                <a:gd name="T9" fmla="*/ 287 h 341"/>
                <a:gd name="T10" fmla="*/ 270 w 338"/>
                <a:gd name="T11" fmla="*/ 66 h 341"/>
                <a:gd name="T12" fmla="*/ 67 w 338"/>
                <a:gd name="T13" fmla="*/ 66 h 341"/>
                <a:gd name="T14" fmla="*/ 67 w 338"/>
                <a:gd name="T15" fmla="*/ 341 h 341"/>
                <a:gd name="T16" fmla="*/ 0 w 338"/>
                <a:gd name="T17" fmla="*/ 341 h 341"/>
                <a:gd name="T18" fmla="*/ 0 w 338"/>
                <a:gd name="T1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341">
                  <a:moveTo>
                    <a:pt x="0" y="0"/>
                  </a:moveTo>
                  <a:lnTo>
                    <a:pt x="338" y="0"/>
                  </a:lnTo>
                  <a:lnTo>
                    <a:pt x="338" y="341"/>
                  </a:lnTo>
                  <a:lnTo>
                    <a:pt x="270" y="341"/>
                  </a:lnTo>
                  <a:lnTo>
                    <a:pt x="270" y="287"/>
                  </a:lnTo>
                  <a:lnTo>
                    <a:pt x="270" y="66"/>
                  </a:lnTo>
                  <a:lnTo>
                    <a:pt x="67" y="66"/>
                  </a:lnTo>
                  <a:lnTo>
                    <a:pt x="6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6638926" y="3729038"/>
              <a:ext cx="258763" cy="200025"/>
            </a:xfrm>
            <a:custGeom>
              <a:avLst/>
              <a:gdLst>
                <a:gd name="T0" fmla="*/ 5 w 491"/>
                <a:gd name="T1" fmla="*/ 0 h 378"/>
                <a:gd name="T2" fmla="*/ 9 w 491"/>
                <a:gd name="T3" fmla="*/ 0 h 378"/>
                <a:gd name="T4" fmla="*/ 14 w 491"/>
                <a:gd name="T5" fmla="*/ 1 h 378"/>
                <a:gd name="T6" fmla="*/ 487 w 491"/>
                <a:gd name="T7" fmla="*/ 346 h 378"/>
                <a:gd name="T8" fmla="*/ 490 w 491"/>
                <a:gd name="T9" fmla="*/ 349 h 378"/>
                <a:gd name="T10" fmla="*/ 491 w 491"/>
                <a:gd name="T11" fmla="*/ 352 h 378"/>
                <a:gd name="T12" fmla="*/ 491 w 491"/>
                <a:gd name="T13" fmla="*/ 356 h 378"/>
                <a:gd name="T14" fmla="*/ 490 w 491"/>
                <a:gd name="T15" fmla="*/ 359 h 378"/>
                <a:gd name="T16" fmla="*/ 485 w 491"/>
                <a:gd name="T17" fmla="*/ 362 h 378"/>
                <a:gd name="T18" fmla="*/ 456 w 491"/>
                <a:gd name="T19" fmla="*/ 375 h 378"/>
                <a:gd name="T20" fmla="*/ 447 w 491"/>
                <a:gd name="T21" fmla="*/ 378 h 378"/>
                <a:gd name="T22" fmla="*/ 437 w 491"/>
                <a:gd name="T23" fmla="*/ 378 h 378"/>
                <a:gd name="T24" fmla="*/ 428 w 491"/>
                <a:gd name="T25" fmla="*/ 375 h 378"/>
                <a:gd name="T26" fmla="*/ 14 w 491"/>
                <a:gd name="T27" fmla="*/ 168 h 378"/>
                <a:gd name="T28" fmla="*/ 6 w 491"/>
                <a:gd name="T29" fmla="*/ 162 h 378"/>
                <a:gd name="T30" fmla="*/ 2 w 491"/>
                <a:gd name="T31" fmla="*/ 153 h 378"/>
                <a:gd name="T32" fmla="*/ 0 w 491"/>
                <a:gd name="T33" fmla="*/ 144 h 378"/>
                <a:gd name="T34" fmla="*/ 0 w 491"/>
                <a:gd name="T35" fmla="*/ 9 h 378"/>
                <a:gd name="T36" fmla="*/ 0 w 491"/>
                <a:gd name="T37" fmla="*/ 4 h 378"/>
                <a:gd name="T38" fmla="*/ 2 w 491"/>
                <a:gd name="T39" fmla="*/ 0 h 378"/>
                <a:gd name="T40" fmla="*/ 5 w 49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1" h="378">
                  <a:moveTo>
                    <a:pt x="5" y="0"/>
                  </a:moveTo>
                  <a:lnTo>
                    <a:pt x="9" y="0"/>
                  </a:lnTo>
                  <a:lnTo>
                    <a:pt x="14" y="1"/>
                  </a:lnTo>
                  <a:lnTo>
                    <a:pt x="487" y="346"/>
                  </a:lnTo>
                  <a:lnTo>
                    <a:pt x="490" y="349"/>
                  </a:lnTo>
                  <a:lnTo>
                    <a:pt x="491" y="352"/>
                  </a:lnTo>
                  <a:lnTo>
                    <a:pt x="491" y="356"/>
                  </a:lnTo>
                  <a:lnTo>
                    <a:pt x="490" y="359"/>
                  </a:lnTo>
                  <a:lnTo>
                    <a:pt x="485" y="362"/>
                  </a:lnTo>
                  <a:lnTo>
                    <a:pt x="456" y="375"/>
                  </a:lnTo>
                  <a:lnTo>
                    <a:pt x="447" y="378"/>
                  </a:lnTo>
                  <a:lnTo>
                    <a:pt x="437" y="378"/>
                  </a:lnTo>
                  <a:lnTo>
                    <a:pt x="428" y="375"/>
                  </a:lnTo>
                  <a:lnTo>
                    <a:pt x="14" y="168"/>
                  </a:lnTo>
                  <a:lnTo>
                    <a:pt x="6" y="162"/>
                  </a:lnTo>
                  <a:lnTo>
                    <a:pt x="2" y="153"/>
                  </a:lnTo>
                  <a:lnTo>
                    <a:pt x="0" y="144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6715126" y="2930526"/>
              <a:ext cx="520700" cy="841375"/>
            </a:xfrm>
            <a:custGeom>
              <a:avLst/>
              <a:gdLst>
                <a:gd name="T0" fmla="*/ 982 w 984"/>
                <a:gd name="T1" fmla="*/ 0 h 1590"/>
                <a:gd name="T2" fmla="*/ 984 w 984"/>
                <a:gd name="T3" fmla="*/ 2 h 1590"/>
                <a:gd name="T4" fmla="*/ 984 w 984"/>
                <a:gd name="T5" fmla="*/ 5 h 1590"/>
                <a:gd name="T6" fmla="*/ 982 w 984"/>
                <a:gd name="T7" fmla="*/ 9 h 1590"/>
                <a:gd name="T8" fmla="*/ 117 w 984"/>
                <a:gd name="T9" fmla="*/ 1583 h 1590"/>
                <a:gd name="T10" fmla="*/ 114 w 984"/>
                <a:gd name="T11" fmla="*/ 1587 h 1590"/>
                <a:gd name="T12" fmla="*/ 111 w 984"/>
                <a:gd name="T13" fmla="*/ 1590 h 1590"/>
                <a:gd name="T14" fmla="*/ 107 w 984"/>
                <a:gd name="T15" fmla="*/ 1590 h 1590"/>
                <a:gd name="T16" fmla="*/ 101 w 984"/>
                <a:gd name="T17" fmla="*/ 1590 h 1590"/>
                <a:gd name="T18" fmla="*/ 96 w 984"/>
                <a:gd name="T19" fmla="*/ 1587 h 1590"/>
                <a:gd name="T20" fmla="*/ 11 w 984"/>
                <a:gd name="T21" fmla="*/ 1525 h 1590"/>
                <a:gd name="T22" fmla="*/ 5 w 984"/>
                <a:gd name="T23" fmla="*/ 1518 h 1590"/>
                <a:gd name="T24" fmla="*/ 0 w 984"/>
                <a:gd name="T25" fmla="*/ 1509 h 1590"/>
                <a:gd name="T26" fmla="*/ 0 w 984"/>
                <a:gd name="T27" fmla="*/ 1500 h 1590"/>
                <a:gd name="T28" fmla="*/ 203 w 984"/>
                <a:gd name="T29" fmla="*/ 479 h 1590"/>
                <a:gd name="T30" fmla="*/ 209 w 984"/>
                <a:gd name="T31" fmla="*/ 466 h 1590"/>
                <a:gd name="T32" fmla="*/ 219 w 984"/>
                <a:gd name="T33" fmla="*/ 455 h 1590"/>
                <a:gd name="T34" fmla="*/ 976 w 984"/>
                <a:gd name="T35" fmla="*/ 3 h 1590"/>
                <a:gd name="T36" fmla="*/ 981 w 984"/>
                <a:gd name="T37" fmla="*/ 0 h 1590"/>
                <a:gd name="T38" fmla="*/ 982 w 984"/>
                <a:gd name="T39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4" h="1590">
                  <a:moveTo>
                    <a:pt x="982" y="0"/>
                  </a:moveTo>
                  <a:lnTo>
                    <a:pt x="984" y="2"/>
                  </a:lnTo>
                  <a:lnTo>
                    <a:pt x="984" y="5"/>
                  </a:lnTo>
                  <a:lnTo>
                    <a:pt x="982" y="9"/>
                  </a:lnTo>
                  <a:lnTo>
                    <a:pt x="117" y="1583"/>
                  </a:lnTo>
                  <a:lnTo>
                    <a:pt x="114" y="1587"/>
                  </a:lnTo>
                  <a:lnTo>
                    <a:pt x="111" y="1590"/>
                  </a:lnTo>
                  <a:lnTo>
                    <a:pt x="107" y="1590"/>
                  </a:lnTo>
                  <a:lnTo>
                    <a:pt x="101" y="1590"/>
                  </a:lnTo>
                  <a:lnTo>
                    <a:pt x="96" y="1587"/>
                  </a:lnTo>
                  <a:lnTo>
                    <a:pt x="11" y="1525"/>
                  </a:lnTo>
                  <a:lnTo>
                    <a:pt x="5" y="1518"/>
                  </a:lnTo>
                  <a:lnTo>
                    <a:pt x="0" y="1509"/>
                  </a:lnTo>
                  <a:lnTo>
                    <a:pt x="0" y="1500"/>
                  </a:lnTo>
                  <a:lnTo>
                    <a:pt x="203" y="479"/>
                  </a:lnTo>
                  <a:lnTo>
                    <a:pt x="209" y="466"/>
                  </a:lnTo>
                  <a:lnTo>
                    <a:pt x="219" y="455"/>
                  </a:lnTo>
                  <a:lnTo>
                    <a:pt x="976" y="3"/>
                  </a:lnTo>
                  <a:lnTo>
                    <a:pt x="981" y="0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6638926" y="3208338"/>
              <a:ext cx="125413" cy="498475"/>
            </a:xfrm>
            <a:custGeom>
              <a:avLst/>
              <a:gdLst>
                <a:gd name="T0" fmla="*/ 233 w 237"/>
                <a:gd name="T1" fmla="*/ 0 h 942"/>
                <a:gd name="T2" fmla="*/ 236 w 237"/>
                <a:gd name="T3" fmla="*/ 0 h 942"/>
                <a:gd name="T4" fmla="*/ 237 w 237"/>
                <a:gd name="T5" fmla="*/ 4 h 942"/>
                <a:gd name="T6" fmla="*/ 237 w 237"/>
                <a:gd name="T7" fmla="*/ 9 h 942"/>
                <a:gd name="T8" fmla="*/ 88 w 237"/>
                <a:gd name="T9" fmla="*/ 933 h 942"/>
                <a:gd name="T10" fmla="*/ 86 w 237"/>
                <a:gd name="T11" fmla="*/ 938 h 942"/>
                <a:gd name="T12" fmla="*/ 83 w 237"/>
                <a:gd name="T13" fmla="*/ 941 h 942"/>
                <a:gd name="T14" fmla="*/ 80 w 237"/>
                <a:gd name="T15" fmla="*/ 942 h 942"/>
                <a:gd name="T16" fmla="*/ 76 w 237"/>
                <a:gd name="T17" fmla="*/ 942 h 942"/>
                <a:gd name="T18" fmla="*/ 71 w 237"/>
                <a:gd name="T19" fmla="*/ 941 h 942"/>
                <a:gd name="T20" fmla="*/ 14 w 237"/>
                <a:gd name="T21" fmla="*/ 898 h 942"/>
                <a:gd name="T22" fmla="*/ 6 w 237"/>
                <a:gd name="T23" fmla="*/ 891 h 942"/>
                <a:gd name="T24" fmla="*/ 2 w 237"/>
                <a:gd name="T25" fmla="*/ 882 h 942"/>
                <a:gd name="T26" fmla="*/ 0 w 237"/>
                <a:gd name="T27" fmla="*/ 873 h 942"/>
                <a:gd name="T28" fmla="*/ 0 w 237"/>
                <a:gd name="T29" fmla="*/ 180 h 942"/>
                <a:gd name="T30" fmla="*/ 2 w 237"/>
                <a:gd name="T31" fmla="*/ 171 h 942"/>
                <a:gd name="T32" fmla="*/ 6 w 237"/>
                <a:gd name="T33" fmla="*/ 162 h 942"/>
                <a:gd name="T34" fmla="*/ 14 w 237"/>
                <a:gd name="T35" fmla="*/ 155 h 942"/>
                <a:gd name="T36" fmla="*/ 227 w 237"/>
                <a:gd name="T37" fmla="*/ 1 h 942"/>
                <a:gd name="T38" fmla="*/ 230 w 237"/>
                <a:gd name="T39" fmla="*/ 0 h 942"/>
                <a:gd name="T40" fmla="*/ 233 w 237"/>
                <a:gd name="T41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942">
                  <a:moveTo>
                    <a:pt x="233" y="0"/>
                  </a:moveTo>
                  <a:lnTo>
                    <a:pt x="236" y="0"/>
                  </a:lnTo>
                  <a:lnTo>
                    <a:pt x="237" y="4"/>
                  </a:lnTo>
                  <a:lnTo>
                    <a:pt x="237" y="9"/>
                  </a:lnTo>
                  <a:lnTo>
                    <a:pt x="88" y="933"/>
                  </a:lnTo>
                  <a:lnTo>
                    <a:pt x="86" y="938"/>
                  </a:lnTo>
                  <a:lnTo>
                    <a:pt x="83" y="941"/>
                  </a:lnTo>
                  <a:lnTo>
                    <a:pt x="80" y="942"/>
                  </a:lnTo>
                  <a:lnTo>
                    <a:pt x="76" y="942"/>
                  </a:lnTo>
                  <a:lnTo>
                    <a:pt x="71" y="941"/>
                  </a:lnTo>
                  <a:lnTo>
                    <a:pt x="14" y="898"/>
                  </a:lnTo>
                  <a:lnTo>
                    <a:pt x="6" y="891"/>
                  </a:lnTo>
                  <a:lnTo>
                    <a:pt x="2" y="882"/>
                  </a:lnTo>
                  <a:lnTo>
                    <a:pt x="0" y="873"/>
                  </a:lnTo>
                  <a:lnTo>
                    <a:pt x="0" y="180"/>
                  </a:lnTo>
                  <a:lnTo>
                    <a:pt x="2" y="171"/>
                  </a:lnTo>
                  <a:lnTo>
                    <a:pt x="6" y="162"/>
                  </a:lnTo>
                  <a:lnTo>
                    <a:pt x="14" y="155"/>
                  </a:lnTo>
                  <a:lnTo>
                    <a:pt x="227" y="1"/>
                  </a:lnTo>
                  <a:lnTo>
                    <a:pt x="230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6807201" y="3271838"/>
              <a:ext cx="393700" cy="568325"/>
            </a:xfrm>
            <a:custGeom>
              <a:avLst/>
              <a:gdLst>
                <a:gd name="T0" fmla="*/ 584 w 742"/>
                <a:gd name="T1" fmla="*/ 0 h 1073"/>
                <a:gd name="T2" fmla="*/ 585 w 742"/>
                <a:gd name="T3" fmla="*/ 0 h 1073"/>
                <a:gd name="T4" fmla="*/ 588 w 742"/>
                <a:gd name="T5" fmla="*/ 1 h 1073"/>
                <a:gd name="T6" fmla="*/ 590 w 742"/>
                <a:gd name="T7" fmla="*/ 6 h 1073"/>
                <a:gd name="T8" fmla="*/ 742 w 742"/>
                <a:gd name="T9" fmla="*/ 522 h 1073"/>
                <a:gd name="T10" fmla="*/ 742 w 742"/>
                <a:gd name="T11" fmla="*/ 533 h 1073"/>
                <a:gd name="T12" fmla="*/ 741 w 742"/>
                <a:gd name="T13" fmla="*/ 541 h 1073"/>
                <a:gd name="T14" fmla="*/ 735 w 742"/>
                <a:gd name="T15" fmla="*/ 549 h 1073"/>
                <a:gd name="T16" fmla="*/ 121 w 742"/>
                <a:gd name="T17" fmla="*/ 1068 h 1073"/>
                <a:gd name="T18" fmla="*/ 112 w 742"/>
                <a:gd name="T19" fmla="*/ 1071 h 1073"/>
                <a:gd name="T20" fmla="*/ 103 w 742"/>
                <a:gd name="T21" fmla="*/ 1073 h 1073"/>
                <a:gd name="T22" fmla="*/ 94 w 742"/>
                <a:gd name="T23" fmla="*/ 1068 h 1073"/>
                <a:gd name="T24" fmla="*/ 6 w 742"/>
                <a:gd name="T25" fmla="*/ 1005 h 1073"/>
                <a:gd name="T26" fmla="*/ 3 w 742"/>
                <a:gd name="T27" fmla="*/ 1002 h 1073"/>
                <a:gd name="T28" fmla="*/ 0 w 742"/>
                <a:gd name="T29" fmla="*/ 998 h 1073"/>
                <a:gd name="T30" fmla="*/ 0 w 742"/>
                <a:gd name="T31" fmla="*/ 992 h 1073"/>
                <a:gd name="T32" fmla="*/ 0 w 742"/>
                <a:gd name="T33" fmla="*/ 987 h 1073"/>
                <a:gd name="T34" fmla="*/ 1 w 742"/>
                <a:gd name="T35" fmla="*/ 981 h 1073"/>
                <a:gd name="T36" fmla="*/ 578 w 742"/>
                <a:gd name="T37" fmla="*/ 4 h 1073"/>
                <a:gd name="T38" fmla="*/ 581 w 742"/>
                <a:gd name="T39" fmla="*/ 1 h 1073"/>
                <a:gd name="T40" fmla="*/ 584 w 742"/>
                <a:gd name="T41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2" h="1073">
                  <a:moveTo>
                    <a:pt x="584" y="0"/>
                  </a:moveTo>
                  <a:lnTo>
                    <a:pt x="585" y="0"/>
                  </a:lnTo>
                  <a:lnTo>
                    <a:pt x="588" y="1"/>
                  </a:lnTo>
                  <a:lnTo>
                    <a:pt x="590" y="6"/>
                  </a:lnTo>
                  <a:lnTo>
                    <a:pt x="742" y="522"/>
                  </a:lnTo>
                  <a:lnTo>
                    <a:pt x="742" y="533"/>
                  </a:lnTo>
                  <a:lnTo>
                    <a:pt x="741" y="541"/>
                  </a:lnTo>
                  <a:lnTo>
                    <a:pt x="735" y="549"/>
                  </a:lnTo>
                  <a:lnTo>
                    <a:pt x="121" y="1068"/>
                  </a:lnTo>
                  <a:lnTo>
                    <a:pt x="112" y="1071"/>
                  </a:lnTo>
                  <a:lnTo>
                    <a:pt x="103" y="1073"/>
                  </a:lnTo>
                  <a:lnTo>
                    <a:pt x="94" y="1068"/>
                  </a:lnTo>
                  <a:lnTo>
                    <a:pt x="6" y="1005"/>
                  </a:lnTo>
                  <a:lnTo>
                    <a:pt x="3" y="1002"/>
                  </a:lnTo>
                  <a:lnTo>
                    <a:pt x="0" y="998"/>
                  </a:lnTo>
                  <a:lnTo>
                    <a:pt x="0" y="992"/>
                  </a:lnTo>
                  <a:lnTo>
                    <a:pt x="0" y="987"/>
                  </a:lnTo>
                  <a:lnTo>
                    <a:pt x="1" y="981"/>
                  </a:lnTo>
                  <a:lnTo>
                    <a:pt x="578" y="4"/>
                  </a:lnTo>
                  <a:lnTo>
                    <a:pt x="581" y="1"/>
                  </a:lnTo>
                  <a:lnTo>
                    <a:pt x="5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899276" y="3644901"/>
              <a:ext cx="300038" cy="249238"/>
            </a:xfrm>
            <a:custGeom>
              <a:avLst/>
              <a:gdLst>
                <a:gd name="T0" fmla="*/ 532 w 566"/>
                <a:gd name="T1" fmla="*/ 0 h 472"/>
                <a:gd name="T2" fmla="*/ 535 w 566"/>
                <a:gd name="T3" fmla="*/ 1 h 472"/>
                <a:gd name="T4" fmla="*/ 540 w 566"/>
                <a:gd name="T5" fmla="*/ 4 h 472"/>
                <a:gd name="T6" fmla="*/ 541 w 566"/>
                <a:gd name="T7" fmla="*/ 9 h 472"/>
                <a:gd name="T8" fmla="*/ 566 w 566"/>
                <a:gd name="T9" fmla="*/ 254 h 472"/>
                <a:gd name="T10" fmla="*/ 566 w 566"/>
                <a:gd name="T11" fmla="*/ 260 h 472"/>
                <a:gd name="T12" fmla="*/ 566 w 566"/>
                <a:gd name="T13" fmla="*/ 265 h 472"/>
                <a:gd name="T14" fmla="*/ 565 w 566"/>
                <a:gd name="T15" fmla="*/ 271 h 472"/>
                <a:gd name="T16" fmla="*/ 562 w 566"/>
                <a:gd name="T17" fmla="*/ 275 h 472"/>
                <a:gd name="T18" fmla="*/ 557 w 566"/>
                <a:gd name="T19" fmla="*/ 278 h 472"/>
                <a:gd name="T20" fmla="*/ 93 w 566"/>
                <a:gd name="T21" fmla="*/ 471 h 472"/>
                <a:gd name="T22" fmla="*/ 84 w 566"/>
                <a:gd name="T23" fmla="*/ 472 h 472"/>
                <a:gd name="T24" fmla="*/ 74 w 566"/>
                <a:gd name="T25" fmla="*/ 472 h 472"/>
                <a:gd name="T26" fmla="*/ 66 w 566"/>
                <a:gd name="T27" fmla="*/ 468 h 472"/>
                <a:gd name="T28" fmla="*/ 4 w 566"/>
                <a:gd name="T29" fmla="*/ 424 h 472"/>
                <a:gd name="T30" fmla="*/ 1 w 566"/>
                <a:gd name="T31" fmla="*/ 421 h 472"/>
                <a:gd name="T32" fmla="*/ 0 w 566"/>
                <a:gd name="T33" fmla="*/ 416 h 472"/>
                <a:gd name="T34" fmla="*/ 0 w 566"/>
                <a:gd name="T35" fmla="*/ 412 h 472"/>
                <a:gd name="T36" fmla="*/ 1 w 566"/>
                <a:gd name="T37" fmla="*/ 407 h 472"/>
                <a:gd name="T38" fmla="*/ 4 w 566"/>
                <a:gd name="T39" fmla="*/ 405 h 472"/>
                <a:gd name="T40" fmla="*/ 523 w 566"/>
                <a:gd name="T41" fmla="*/ 3 h 472"/>
                <a:gd name="T42" fmla="*/ 528 w 566"/>
                <a:gd name="T43" fmla="*/ 1 h 472"/>
                <a:gd name="T44" fmla="*/ 532 w 566"/>
                <a:gd name="T4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6" h="472">
                  <a:moveTo>
                    <a:pt x="532" y="0"/>
                  </a:moveTo>
                  <a:lnTo>
                    <a:pt x="535" y="1"/>
                  </a:lnTo>
                  <a:lnTo>
                    <a:pt x="540" y="4"/>
                  </a:lnTo>
                  <a:lnTo>
                    <a:pt x="541" y="9"/>
                  </a:lnTo>
                  <a:lnTo>
                    <a:pt x="566" y="254"/>
                  </a:lnTo>
                  <a:lnTo>
                    <a:pt x="566" y="260"/>
                  </a:lnTo>
                  <a:lnTo>
                    <a:pt x="566" y="265"/>
                  </a:lnTo>
                  <a:lnTo>
                    <a:pt x="565" y="271"/>
                  </a:lnTo>
                  <a:lnTo>
                    <a:pt x="562" y="275"/>
                  </a:lnTo>
                  <a:lnTo>
                    <a:pt x="557" y="278"/>
                  </a:lnTo>
                  <a:lnTo>
                    <a:pt x="93" y="471"/>
                  </a:lnTo>
                  <a:lnTo>
                    <a:pt x="84" y="472"/>
                  </a:lnTo>
                  <a:lnTo>
                    <a:pt x="74" y="472"/>
                  </a:lnTo>
                  <a:lnTo>
                    <a:pt x="66" y="468"/>
                  </a:lnTo>
                  <a:lnTo>
                    <a:pt x="4" y="424"/>
                  </a:lnTo>
                  <a:lnTo>
                    <a:pt x="1" y="421"/>
                  </a:lnTo>
                  <a:lnTo>
                    <a:pt x="0" y="416"/>
                  </a:lnTo>
                  <a:lnTo>
                    <a:pt x="0" y="412"/>
                  </a:lnTo>
                  <a:lnTo>
                    <a:pt x="1" y="407"/>
                  </a:lnTo>
                  <a:lnTo>
                    <a:pt x="4" y="405"/>
                  </a:lnTo>
                  <a:lnTo>
                    <a:pt x="523" y="3"/>
                  </a:lnTo>
                  <a:lnTo>
                    <a:pt x="528" y="1"/>
                  </a:lnTo>
                  <a:lnTo>
                    <a:pt x="5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0" y="984602"/>
            <a:ext cx="12192000" cy="65433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 flipH="1">
            <a:off x="1076464" y="1199632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r>
              <a:rPr lang="ru-RU" sz="1600" dirty="0" smtClean="0"/>
              <a:t> 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2" name="AutoShape 2" descr="Screenshot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Screenshot_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 flipH="1">
            <a:off x="1265354" y="1159749"/>
            <a:ext cx="10926645" cy="5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921" tIns="52460" rIns="104921" bIns="5246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Наличие отдельных помещений в здании;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Наличие </a:t>
            </a:r>
            <a:r>
              <a:rPr lang="ru-RU" sz="1600" dirty="0"/>
              <a:t>условий для пребывания детей-инвалидов и детей с ограниченными возможностями здоровья.</a:t>
            </a:r>
            <a:endParaRPr lang="ru-RU" sz="1600" dirty="0" smtClean="0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65059" y="1269183"/>
            <a:ext cx="288838" cy="555037"/>
          </a:xfrm>
          <a:custGeom>
            <a:avLst/>
            <a:gdLst/>
            <a:ahLst/>
            <a:cxnLst>
              <a:cxn ang="0">
                <a:pos x="218" y="711"/>
              </a:cxn>
              <a:cxn ang="0">
                <a:pos x="40" y="711"/>
              </a:cxn>
              <a:cxn ang="0">
                <a:pos x="40" y="684"/>
              </a:cxn>
              <a:cxn ang="0">
                <a:pos x="191" y="684"/>
              </a:cxn>
              <a:cxn ang="0">
                <a:pos x="191" y="24"/>
              </a:cxn>
              <a:cxn ang="0">
                <a:pos x="0" y="62"/>
              </a:cxn>
              <a:cxn ang="0">
                <a:pos x="0" y="40"/>
              </a:cxn>
              <a:cxn ang="0">
                <a:pos x="218" y="0"/>
              </a:cxn>
              <a:cxn ang="0">
                <a:pos x="218" y="684"/>
              </a:cxn>
              <a:cxn ang="0">
                <a:pos x="370" y="684"/>
              </a:cxn>
              <a:cxn ang="0">
                <a:pos x="370" y="711"/>
              </a:cxn>
              <a:cxn ang="0">
                <a:pos x="218" y="711"/>
              </a:cxn>
            </a:cxnLst>
            <a:rect l="0" t="0" r="r" b="b"/>
            <a:pathLst>
              <a:path w="370" h="711">
                <a:moveTo>
                  <a:pt x="218" y="711"/>
                </a:moveTo>
                <a:lnTo>
                  <a:pt x="40" y="711"/>
                </a:lnTo>
                <a:lnTo>
                  <a:pt x="40" y="684"/>
                </a:lnTo>
                <a:lnTo>
                  <a:pt x="191" y="684"/>
                </a:lnTo>
                <a:lnTo>
                  <a:pt x="191" y="24"/>
                </a:lnTo>
                <a:lnTo>
                  <a:pt x="0" y="62"/>
                </a:lnTo>
                <a:lnTo>
                  <a:pt x="0" y="40"/>
                </a:lnTo>
                <a:lnTo>
                  <a:pt x="218" y="0"/>
                </a:lnTo>
                <a:lnTo>
                  <a:pt x="218" y="684"/>
                </a:lnTo>
                <a:lnTo>
                  <a:pt x="370" y="684"/>
                </a:lnTo>
                <a:lnTo>
                  <a:pt x="370" y="711"/>
                </a:lnTo>
                <a:lnTo>
                  <a:pt x="218" y="7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970758" y="1082521"/>
            <a:ext cx="11138049" cy="7160537"/>
          </a:xfrm>
          <a:prstGeom prst="rect">
            <a:avLst/>
          </a:prstGeom>
          <a:solidFill>
            <a:srgbClr val="84243B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03" y="1845948"/>
            <a:ext cx="7534297" cy="1819711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816" y="3652856"/>
            <a:ext cx="7357767" cy="320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0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_БАРС Груп">
  <a:themeElements>
    <a:clrScheme name="Другая 1">
      <a:dk1>
        <a:srgbClr val="0C0C0C"/>
      </a:dk1>
      <a:lt1>
        <a:srgbClr val="FFFFFF"/>
      </a:lt1>
      <a:dk2>
        <a:srgbClr val="7F7F7F"/>
      </a:dk2>
      <a:lt2>
        <a:srgbClr val="F2F2F2"/>
      </a:lt2>
      <a:accent1>
        <a:srgbClr val="BFE2FF"/>
      </a:accent1>
      <a:accent2>
        <a:srgbClr val="7FCAFF"/>
      </a:accent2>
      <a:accent3>
        <a:srgbClr val="FFD965"/>
      </a:accent3>
      <a:accent4>
        <a:srgbClr val="40AFFF"/>
      </a:accent4>
      <a:accent5>
        <a:srgbClr val="81B83E"/>
      </a:accent5>
      <a:accent6>
        <a:srgbClr val="387198"/>
      </a:accent6>
      <a:hlink>
        <a:srgbClr val="0070C0"/>
      </a:hlink>
      <a:folHlink>
        <a:srgbClr val="932968"/>
      </a:folHlink>
    </a:clrScheme>
    <a:fontScheme name="БАРС Груп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5" id="{D6CE0509-C284-42AD-A2B2-C9E1A82EBD0E}" vid="{9D054129-2025-4154-AAB3-CAC3FB7A9BE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БарсГруп2016_лого_стандарт</Template>
  <TotalTime>21497</TotalTime>
  <Words>571</Words>
  <Application>Microsoft Office PowerPoint</Application>
  <PresentationFormat>Широкоэкранный</PresentationFormat>
  <Paragraphs>107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Tahoma</vt:lpstr>
      <vt:lpstr>Wingdings</vt:lpstr>
      <vt:lpstr>Wingdings 2</vt:lpstr>
      <vt:lpstr>Wingdings 3</vt:lpstr>
      <vt:lpstr>Презентация_БАРС Груп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Albert Ishmuratov</dc:creator>
  <cp:lastModifiedBy>User</cp:lastModifiedBy>
  <cp:revision>1013</cp:revision>
  <dcterms:created xsi:type="dcterms:W3CDTF">2013-11-14T07:59:07Z</dcterms:created>
  <dcterms:modified xsi:type="dcterms:W3CDTF">2019-03-21T14:24:23Z</dcterms:modified>
</cp:coreProperties>
</file>