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59" r:id="rId7"/>
    <p:sldId id="265" r:id="rId8"/>
    <p:sldId id="263" r:id="rId9"/>
    <p:sldId id="266" r:id="rId10"/>
    <p:sldId id="267" r:id="rId11"/>
    <p:sldId id="262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9B0B7-8682-401E-9B48-F7181F2187D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7D045-793F-4EAF-8CBE-171734B3B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26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7D045-793F-4EAF-8CBE-171734B3BA3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6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82D-CCA2-497E-95CA-171A8F24E13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9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82D-CCA2-497E-95CA-171A8F24E13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1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82D-CCA2-497E-95CA-171A8F24E13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5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82D-CCA2-497E-95CA-171A8F24E13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5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82D-CCA2-497E-95CA-171A8F24E13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3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82D-CCA2-497E-95CA-171A8F24E13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02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82D-CCA2-497E-95CA-171A8F24E13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85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82D-CCA2-497E-95CA-171A8F24E13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82D-CCA2-497E-95CA-171A8F24E13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38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82D-CCA2-497E-95CA-171A8F24E13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6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82D-CCA2-497E-95CA-171A8F24E13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4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E82D-CCA2-497E-95CA-171A8F24E13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35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91F056770C6132F66B3DCE0F815B2B6A743A992195532633C02041FF88E804AD110B5F4C2326C697AADD0B3B4B659C6B98F61CF368175844ICAD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345113766543C2B8FE9A9DDE53AF97078237D8D862E4E7A30ECE16FEEC9535B859D3516C2B94272E99D1808926a4N5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AB07A2B28538E12A114F31070DE652D244F8B69C7F2B6C0138F29F187A55DF3F20F1C270C18507803832484DAD943217A705CA80027D3262i3Q5H" TargetMode="External"/><Relationship Id="rId3" Type="http://schemas.openxmlformats.org/officeDocument/2006/relationships/hyperlink" Target="consultantplus://offline/ref=AB07A2B28538E12A114F31070DE652D244F8B69C7F2B6C0138F29F187A55DF3F20F1C270C18400843032484DAD943217A705CA80027D3262i3Q5H" TargetMode="External"/><Relationship Id="rId7" Type="http://schemas.openxmlformats.org/officeDocument/2006/relationships/hyperlink" Target="consultantplus://offline/ref=AB07A2B28538E12A114F31070DE652D244F8B69C7F2B6C0138F29F187A55DF3F20F1C270C18507803232484DAD943217A705CA80027D3262i3Q5H" TargetMode="External"/><Relationship Id="rId2" Type="http://schemas.openxmlformats.org/officeDocument/2006/relationships/hyperlink" Target="consultantplus://offline/ref=AB07A2B28538E12A114F31070DE652D244F8B69C7F2B6C0138F29F187A55DF3F20F1C270C18400833832484DAD943217A705CA80027D3262i3Q5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AB07A2B28538E12A114F31070DE652D244F8B69C7F2B6C0138F29F187A55DF3F20F1C270C18400843832484DAD943217A705CA80027D3262i3Q5H" TargetMode="External"/><Relationship Id="rId5" Type="http://schemas.openxmlformats.org/officeDocument/2006/relationships/hyperlink" Target="consultantplus://offline/ref=AB07A2B28538E12A114F31070DE652D244F8B69C7F2B6C0138F29F187A55DF3F20F1C270C18400843732484DAD943217A705CA80027D3262i3Q5H" TargetMode="External"/><Relationship Id="rId4" Type="http://schemas.openxmlformats.org/officeDocument/2006/relationships/hyperlink" Target="consultantplus://offline/ref=AB07A2B28538E12A114F31070DE652D244F8B69C7F2B6C0138F29F187A55DF3F20F1C270C18400843532484DAD943217A705CA80027D3262i3Q5H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E044FC5AAE454AB09B93930517464AA41DB38E583FB2F0C778505337A5420F37139DF2FC80F05A71AB3412BDE241FD7AAA8E7A60hD20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48408"/>
            <a:ext cx="9144000" cy="402687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Лицензирование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70937"/>
            <a:ext cx="9144000" cy="1213339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Ахмедова Д.А.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лицензирования, аккредитации и подтверждения документов об образовании Управления надзора и контроля в сфере образования Минобрнауки РД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0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831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Минобрнауки России № 882,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№ 391 от 05.08.2020 "Об организации и осуществлении образовательной деятельности при сетевой форме реализации образовательных программ" (вместе с "Порядком организации и осуществления образовательной деятельности при сетевой форме реализации образовательных программ")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Сторонами договора о сетевой форме являются: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организация - организация, осуществляющая образовательную деятельность, в которую обучающийся принят на обучение в соответствии со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статьей 55 Федерального закона от 29 декабря 2012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273-ФЗ "Об образовании в Российской Федерации"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которая несет ответственность за реализацию сетевой образовательной программы, осуществляет контроль за участием организаций-участников в реализации сетевой образовательной программы;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организация-участник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организация, осуществляющая образовательную деятельность и реализующая часть сетевой образовательной программы (отдельные учебные предметы, курсы, дисциплины (модули), практики, иные компоненты) (далее - образовательная организация-участник) и (или) организация (научная организация, медицинская организация, организация культуры, физкультурно-спортивная или иная организация), обладающая ресурсами для осуществления образовательной деятельности по сетевой образовательной программе (далее - организация, обладающая ресурсами).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Сторонами договора о сетевой форме могут являться несколько организаций-участников.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98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нарушения выявляемые при проведении процедуры лицензирования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sz="3200" dirty="0" smtClean="0"/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наименования организации в заявлении о переоформлении и в выписке из Управления Федеральной налоговой службы по Республике Дагестан (ФНС),</a:t>
            </a:r>
          </a:p>
          <a:p>
            <a:pPr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адреса местонахождения организации в заявлении и в выписке из Управления Федеральной налоговой службы по Республике Дагестан (ФНС),</a:t>
            </a:r>
          </a:p>
          <a:p>
            <a:pPr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адреса места осуществления в заключении (СЭЗ) Управления Федеральной службы по надзору в сфере защиты прав потребителей и благополучия человека по Республике Дагестан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и в выписке из Федеральной кадастровой палаты Федеральной службы государственной регистрации, кадастра и картографии по Республике Дагестан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экспертной оценки последствий договора аренды</a:t>
            </a:r>
          </a:p>
          <a:p>
            <a:pPr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арушения в соответствии с заключенным договором о сетевой форме реализации программ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61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нарушение лицензионных требований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085" y="1825625"/>
            <a:ext cx="10764715" cy="4759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19.20 КоАП РФ </a:t>
            </a:r>
          </a:p>
          <a:p>
            <a:pPr marL="0" indent="0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не связанной с извлечением прибыли, без специального разрешения (лицензии)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Осуществление деятельности, не связанной с извлечением прибыли, без специального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разрешения (лицензии), если такое разрешение (лицензия) обязательно (обязательна), -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предупреждение или наложение административного штрафа на граждан в размере от пятисот до одной тысячи рублей; на должностных лиц - от тридцати тысяч до пятидесяти тысяч рублей или дисквалификацию на срок от одного года до трех лет; на лиц, осуществляющих предпринимательскую деятельность без образования юридического лица, - от тридцати тысяч до сорока тысяч рублей или административное приостановление деятельности на срок до девяноста суток; на юридических лиц - от ста семидесяти тысяч до двухсот пятидесяти тысяч рублей или административное приостановление деятельности на срок до девяноста суток.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Осуществление деятельности, не связанной с извлечением прибыли, с нарушением требований и условий, предусмотренных специальным разрешением (лицензией), если такое разрешение (лицензия) обязательно (обязательна), -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или наложение административного штрафа на граждан в размере от трехсот до пятисот рублей; на должностных лиц - от пятнадцати тысяч до двадцати пяти тысяч рублей; на лиц, осуществляющих предпринимательскую деятельность без образования юридического лица, - от пяти тысяч до десяти тысяч рублей; на юридических лиц - от ста тысяч до ста пятидесяти тысяч рублей.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Осуществление деятельности, не связанной с извлечением прибыли, с грубым нарушением требований и условий, предусмотренных специальным разрешением (лицензией), если специальное разрешение (лицензия) обязательно (обязательна), -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наложение административного штрафа на должностных лиц в размере от двадцати тысяч до тридцати тысяч рублей; на лиц, осуществляющих предпринимательскую деятельность без образования юридического лица, - от десяти тысяч до двадцати тысяч рублей или административное приостановление деятельности на срок до девяноста суток; на юридических лиц - от ста пятидесяти тысяч до двухсот пятидесяти тысяч рублей или административное приостановление деятельности на срок до девяноста суток.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Понятие грубого нарушения устанавливается Правительством Российской Федерации в отношении конкретного лицензируемого вида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(положение о лицензировании образовательной деятельности).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6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акты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кодекс Российской Федерации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 04 мая 2011 года № 99-ФЗ «О лицензировании отдельных видов деятельности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  29  декабря  2012 года №  273-ФЗ «Об образовании в Российской Федерации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 24 июля 1998 года № 124-ФЗ «Об основных гарантиях прав ребёнка в Российской Федерации»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12.01.1996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7-ФЗ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организациях»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 18.09.2020 № 1490 «О лицензировании образовательной деятельности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 науки РФ от 06.10.2010 № 373 «Об утверждении федерального государственного образовательного стандарта начального общего образования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 науки РФ от 17.12.2010 № 1897 «Об утверждении федерального государственного образовательного стандарта основного общего образования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Минобрнауки России от 17.05.2012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413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федерального государственного образовательного стандарта среднего общего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 России № 882,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№ 391 от 05.08.2020 "Об организации и осуществлении образовательной деятельности при сетевой форме реализации образовательных программ" (вместе с "Порядком организации и осуществления образовательной деятельности при сетевой форме реализации образовательных программ")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  <a:p>
            <a:pPr lvl="0"/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52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2021 года бланк лицензии заменен на выписку из реестра лицензий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85473"/>
              </p:ext>
            </p:extLst>
          </p:nvPr>
        </p:nvGraphicFramePr>
        <p:xfrm>
          <a:off x="1573823" y="2045432"/>
          <a:ext cx="3596053" cy="466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5667128" imgH="8019958" progId="AcroExch.Document.7">
                  <p:embed/>
                </p:oleObj>
              </mc:Choice>
              <mc:Fallback>
                <p:oleObj name="Acrobat Document" r:id="rId3" imgW="5667128" imgH="8019958" progId="AcroExch.Document.7">
                  <p:embed/>
                  <p:pic>
                    <p:nvPicPr>
                      <p:cNvPr id="3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823" y="2045432"/>
                        <a:ext cx="3596053" cy="4664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060057"/>
              </p:ext>
            </p:extLst>
          </p:nvPr>
        </p:nvGraphicFramePr>
        <p:xfrm>
          <a:off x="6802315" y="1931133"/>
          <a:ext cx="3449516" cy="479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5" imgW="7022248" imgH="10321075" progId="Word.Document.8">
                  <p:embed/>
                </p:oleObj>
              </mc:Choice>
              <mc:Fallback>
                <p:oleObj name="Document" r:id="rId5" imgW="7022248" imgH="10321075" progId="Word.Document.8">
                  <p:embed/>
                  <p:pic>
                    <p:nvPicPr>
                      <p:cNvPr id="4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315" y="1931133"/>
                        <a:ext cx="3449516" cy="479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720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переоформления лицензии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наименования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зменение адреса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нахождения,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 мест осуществления юридическим лицом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лицензируемого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 деятельности,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зменение перечня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выполняемых работ, оказываемых услуг, составляющих лицензируемый вид деятельности,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нормативным правовым актом Российской Федерации наименования лицензируемого вида деятельности, перечней работ, услуг, которые выполняются, оказываются в составе конкретных видов деятельности, если необходимость переоформления лицензии определена этим нормативным правовым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ткрытие филиала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5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718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необходимых документов и шаблоны для их заполнения размещены на сайте Министерства образования и науки Республики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Дагестан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6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http://www.dagminobr.ru/deyatelnost/licenzirovanie_obrazovatelnoy_deyatelnosti_or/shabloni_dokumentov</a:t>
            </a:r>
            <a:endParaRPr lang="ru-RU" sz="3600" dirty="0"/>
          </a:p>
        </p:txBody>
      </p:sp>
      <p:pic>
        <p:nvPicPr>
          <p:cNvPr id="4" name="Рисунок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25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08319"/>
              </p:ext>
            </p:extLst>
          </p:nvPr>
        </p:nvGraphicFramePr>
        <p:xfrm>
          <a:off x="254978" y="595313"/>
          <a:ext cx="3670910" cy="591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cument" r:id="rId4" imgW="7407354" imgH="9714589" progId="Word.Document.8">
                  <p:embed/>
                </p:oleObj>
              </mc:Choice>
              <mc:Fallback>
                <p:oleObj name="Document" r:id="rId4" imgW="7407354" imgH="971458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978" y="595313"/>
                        <a:ext cx="3670910" cy="5910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891394"/>
              </p:ext>
            </p:extLst>
          </p:nvPr>
        </p:nvGraphicFramePr>
        <p:xfrm>
          <a:off x="4044950" y="590550"/>
          <a:ext cx="3686175" cy="574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Документ" r:id="rId6" imgW="9582779" imgH="14816811" progId="Word.Document.12">
                  <p:embed/>
                </p:oleObj>
              </mc:Choice>
              <mc:Fallback>
                <p:oleObj name="Документ" r:id="rId6" imgW="9582779" imgH="148168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44950" y="590550"/>
                        <a:ext cx="3686175" cy="574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947363"/>
              </p:ext>
            </p:extLst>
          </p:nvPr>
        </p:nvGraphicFramePr>
        <p:xfrm>
          <a:off x="7970837" y="590550"/>
          <a:ext cx="3898777" cy="6045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Документ" r:id="rId8" imgW="6355049" imgH="9664830" progId="Word.Document.12">
                  <p:embed/>
                </p:oleObj>
              </mc:Choice>
              <mc:Fallback>
                <p:oleObj name="Документ" r:id="rId8" imgW="6355049" imgH="96648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70837" y="590550"/>
                        <a:ext cx="3898777" cy="6045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49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Лицензионные требования предъявляемые к лицензиатам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наличие на праве собственности или ином законном основании зданий, строений, сооружений, помещений, необходимых для осуществления образовательной деятельности по образовательным программам, указанным в лицензии или заявленным к лицензированию.</a:t>
            </a:r>
          </a:p>
          <a:p>
            <a:pPr marL="0" indent="0"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наличие материально-технического обеспечения образовательной деятельности, оборудование помещений, необходимых для осуществления образовательной деятельности по заявленным к лицензированию и реализуемым образовательным программам, в соответствии с требованиями, предусмотренными пунктом 2 части 3, частью 10 статьи 11, частями 1 и 2 статьи 15 и пунктом 2 части 3 статьи 28 Федерального закона "Об образовании в Российской Федерации".</a:t>
            </a:r>
          </a:p>
          <a:p>
            <a:pPr marL="0" indent="0"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наличие разработанных и утвержденных организацией, осуществляющей образовательную деятельность, образовательных программ в соответствии с частями 2 - 8 статьи 12 Федерального закона "Об образовании в Российской Федерации". Программы профессионального обучения водителей транспортных средств должны быть также согласованы с Государственной инспекцией безопасности дорожного движения Министерства внутренних дел Российской Федерации;</a:t>
            </a:r>
          </a:p>
          <a:p>
            <a:pPr marL="0" indent="0"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наличие в штате лицензиата или привлечение им на ином законном основании педагогических работников, имеющих профессиональное образование, обладающих соответствующей квалификацией, имеющих стаж работы, необходимый для осуществления образовательной деятельности по реализуемым образовательным программам в соответствии с пунктом 2 части 3, частью 10 статьи 11, статьей 46 и статьей 50 Федерального закона "Об образовании в Российской Федерации".</a:t>
            </a:r>
          </a:p>
          <a:p>
            <a:pPr marL="0" indent="0"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наличие в соответствии с пунктом 2 статьи 40 Федерального закона "О санитарно-эпидемиологическом благополучии населения" санитарно-эпидемиологического заключения о соответствии санитарным правилам зданий, строений, сооружений, помещений, оборудования и иного имущества, необходимых для осуществления образовательной деятельности по образовательным программам, указанным в лицензии или заявленным к лицензированию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наличие у профессиональной образовательной организации, образовательной организации высшего образования, организации, осуществляющей образовательную деятельность по основным программам профессионального обучения, специальных условий для получения образования обучающимися с ограниченными возможностями здоровья в соответствии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частями 1,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3,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8,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10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11 статьи 79 Федерального закона "Об образовании в Российской Федерации";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ж) наличие в организациях, осуществляющих образовательную деятельность по реализации образовательных программ высшего образования и дополнительных профессиональных программ, научных работников в соответствии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частями 1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3 статьи 50 Федерального закона "Об образовании в Российской Федерации".</a:t>
            </a:r>
          </a:p>
          <a:p>
            <a:pPr marL="0" indent="0">
              <a:buNone/>
              <a:defRPr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750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677"/>
            <a:ext cx="10328031" cy="1684948"/>
          </a:xfrm>
        </p:spPr>
        <p:txBody>
          <a:bodyPr>
            <a:noAutofit/>
          </a:bodyPr>
          <a:lstStyle/>
          <a:p>
            <a:pPr lvl="0"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13 Федерального закона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 24 июля 1998 года № 124-ФЗ «Об основных гарантиях прав ребёнка в Российской Федерации».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или муниципальная организация, образующая социальную инфраструктуру для детей, сдает в аренду, передает в безвозмездное пользование закрепленные за ней объекты собственности, заключению договора аренды и договора безвозмездного пользования должна предшествовать проводимая учредителем в порядке, установленном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пунктом 2 настоящей статьи, оценка последствий заключения таких договоров для обеспечения жизнедеятельности, образования, развития, отдыха и оздоровления детей, оказания им медицинской помощи, профилактики заболеваний у детей, их социальной защиты и социального обслуживания.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аренды и договор безвозмездного пользования не могут заключаться, если в результате проведенной оценки последствий их заключения установлена возможность ухудшения указанных в абзаце первом настоящего пункта условий.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4442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1309</Words>
  <Application>Microsoft Office PowerPoint</Application>
  <PresentationFormat>Широкоэкранный</PresentationFormat>
  <Paragraphs>59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Acrobat Document</vt:lpstr>
      <vt:lpstr>Document</vt:lpstr>
      <vt:lpstr>Документ Microsoft Word 97–2003</vt:lpstr>
      <vt:lpstr>Документ Microsoft Word</vt:lpstr>
      <vt:lpstr>Лицензирование образовательной деятельности  </vt:lpstr>
      <vt:lpstr>Нормативно-правовые акты</vt:lpstr>
      <vt:lpstr>С 1 января 2021 года бланк лицензии заменен на выписку из реестра лицензий</vt:lpstr>
      <vt:lpstr>Основания для переоформления лицензии</vt:lpstr>
      <vt:lpstr>Перечень необходимых документов и шаблоны для их заполнения размещены на сайте Министерства образования и науки Республики Дагестан </vt:lpstr>
      <vt:lpstr>http://www.dagminobr.ru/deyatelnost/licenzirovanie_obrazovatelnoy_deyatelnosti_or/shabloni_dokumentov</vt:lpstr>
      <vt:lpstr>Презентация PowerPoint</vt:lpstr>
      <vt:lpstr>Лицензионные требования предъявляемые к лицензиатам</vt:lpstr>
      <vt:lpstr>Статья 13 Федерального закона от 24 июля 1998 года № 124-ФЗ «Об основных гарантиях прав ребёнка в Российской Федерации». </vt:lpstr>
      <vt:lpstr>Приказ Минобрнауки России № 882, Минпросвещения России № 391 от 05.08.2020 "Об организации и осуществлении образовательной деятельности при сетевой форме реализации образовательных программ" (вместе с "Порядком организации и осуществления образовательной деятельности при сетевой форме реализации образовательных программ") </vt:lpstr>
      <vt:lpstr>Типичные нарушения выявляемые при проведении процедуры лицензирования</vt:lpstr>
      <vt:lpstr>Ответственность за нарушение лицензионных требований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Лицензирование образовательной деятельности</dc:title>
  <dc:creator>Джамиля</dc:creator>
  <cp:lastModifiedBy>Джамиля</cp:lastModifiedBy>
  <cp:revision>12</cp:revision>
  <dcterms:created xsi:type="dcterms:W3CDTF">2021-10-19T06:52:29Z</dcterms:created>
  <dcterms:modified xsi:type="dcterms:W3CDTF">2021-10-19T09:17:56Z</dcterms:modified>
</cp:coreProperties>
</file>