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8288000" cy="10287000"/>
  <p:notesSz cx="6858000" cy="9144000"/>
  <p:embeddedFontLst>
    <p:embeddedFont>
      <p:font typeface="Forum" panose="02000000000000000000" pitchFamily="2" charset="0"/>
      <p:regular r:id="rId14"/>
    </p:embeddedFont>
    <p:embeddedFont>
      <p:font typeface="TT Drugs" panose="02000503060000020003" pitchFamily="2" charset="0"/>
      <p:regular r:id="rId15"/>
    </p:embeddedFont>
    <p:embeddedFont>
      <p:font typeface="TT Drugs Bold" panose="02000803060000020003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1A4"/>
    <a:srgbClr val="3D7692"/>
    <a:srgbClr val="5196E5"/>
    <a:srgbClr val="F00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81" d="100"/>
          <a:sy n="81" d="100"/>
        </p:scale>
        <p:origin x="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D7FE-7720-354D-85B2-249653B48A1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A2B4-0F64-434E-B496-8AC2C0975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7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A2B4-0F64-434E-B496-8AC2C09758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3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intrud.gov.ru/ministry/programms/anticorruption/9/5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gov.ru/ministry/programms/anticorruption/9/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1338582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gov.ru/ministry/programms/anticorruption/9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ntrud.gov.ru/ministry/programms/anticorruption/9/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nsultant.ru/document/cons_doc_LAW_370554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gov.ru/ministry/programms/anticorruption/9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intrud.gov.ru/ministry/programms/anticorruption/9/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12360" y="4934646"/>
            <a:ext cx="2938350" cy="1232036"/>
            <a:chOff x="0" y="0"/>
            <a:chExt cx="3917800" cy="16427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649486"/>
              <a:ext cx="3917800" cy="168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TT Drugs Bold"/>
                </a:rPr>
                <a:t>Батырова 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TT Drugs Bold"/>
                </a:rPr>
                <a:t>Виктория </a:t>
              </a:r>
            </a:p>
            <a:p>
              <a:pPr algn="ctr">
                <a:lnSpc>
                  <a:spcPts val="2520"/>
                </a:lnSpc>
              </a:pPr>
              <a:endParaRPr lang="en-US" sz="2100">
                <a:solidFill>
                  <a:srgbClr val="FFFFFF"/>
                </a:solidFill>
                <a:latin typeface="TT Drugs Bold"/>
              </a:endParaRPr>
            </a:p>
            <a:p>
              <a:pPr algn="ctr">
                <a:lnSpc>
                  <a:spcPts val="2520"/>
                </a:lnSpc>
              </a:pPr>
              <a:endParaRPr lang="en-US" sz="210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45" y="230534"/>
              <a:ext cx="3884910" cy="177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Заместитель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начальника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отдела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Управления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Главы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РД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по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вопросам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противодействия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</a:rPr>
                <a:t>коррупции</a:t>
              </a:r>
              <a:endParaRPr lang="en-US" sz="1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86015" y="2311209"/>
            <a:ext cx="10105072" cy="7198323"/>
            <a:chOff x="0" y="-888555"/>
            <a:chExt cx="13473429" cy="9597764"/>
          </a:xfrm>
        </p:grpSpPr>
        <p:sp>
          <p:nvSpPr>
            <p:cNvPr id="8" name="TextBox 8"/>
            <p:cNvSpPr txBox="1"/>
            <p:nvPr/>
          </p:nvSpPr>
          <p:spPr>
            <a:xfrm>
              <a:off x="0" y="-888555"/>
              <a:ext cx="13473429" cy="506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15"/>
                </a:lnSpc>
              </a:pPr>
              <a:r>
                <a:rPr lang="en-US" sz="8923" dirty="0">
                  <a:solidFill>
                    <a:srgbClr val="FFFFFF"/>
                  </a:solidFill>
                  <a:latin typeface="Forum"/>
                </a:rPr>
                <a:t>ОСНОВНЫЕ НОВЕЛЛЫ </a:t>
              </a:r>
            </a:p>
            <a:p>
              <a:pPr algn="ctr">
                <a:lnSpc>
                  <a:spcPts val="9815"/>
                </a:lnSpc>
              </a:pPr>
              <a:r>
                <a:rPr lang="en-US" sz="8923" dirty="0" err="1">
                  <a:solidFill>
                    <a:srgbClr val="FFFFFF"/>
                  </a:solidFill>
                  <a:latin typeface="Forum"/>
                </a:rPr>
                <a:t>В</a:t>
              </a:r>
              <a:r>
                <a:rPr lang="en-US" sz="8923" dirty="0">
                  <a:solidFill>
                    <a:srgbClr val="FFFFFF"/>
                  </a:solidFill>
                  <a:latin typeface="Forum"/>
                </a:rPr>
                <a:t> 2022 ГОДУ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28686"/>
              <a:ext cx="13473429" cy="378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в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Методических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рекомендациях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по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вопросам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представления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сведений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о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доходах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,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расходах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, </a:t>
              </a:r>
            </a:p>
            <a:p>
              <a:pPr marL="0" lvl="0" indent="0" algn="ctr">
                <a:lnSpc>
                  <a:spcPts val="4475"/>
                </a:lnSpc>
                <a:spcBef>
                  <a:spcPct val="0"/>
                </a:spcBef>
              </a:pP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об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имуществе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и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обязательствах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имущественного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характера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и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заполнения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соответствующей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формы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справки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за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отчетный</a:t>
              </a:r>
              <a:r>
                <a:rPr lang="en-US" sz="3196" dirty="0">
                  <a:solidFill>
                    <a:srgbClr val="FFFFFF"/>
                  </a:solidFill>
                  <a:latin typeface="TT Drugs"/>
                </a:rPr>
                <a:t> 2021 </a:t>
              </a:r>
              <a:r>
                <a:rPr lang="en-US" sz="3196" dirty="0" err="1">
                  <a:solidFill>
                    <a:srgbClr val="FFFFFF"/>
                  </a:solidFill>
                  <a:latin typeface="TT Drugs"/>
                </a:rPr>
                <a:t>год</a:t>
              </a:r>
              <a:endParaRPr lang="en-US" sz="3196" dirty="0">
                <a:solidFill>
                  <a:srgbClr val="FFFFFF"/>
                </a:solidFill>
                <a:latin typeface="TT Drug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100000">
            <a:off x="-1130221" y="6112474"/>
            <a:ext cx="7804324" cy="822590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-1189082" y="5819101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2040614" y="5848754"/>
            <a:ext cx="3913359" cy="10136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 flipV="1">
            <a:off x="4462991" y="6504040"/>
            <a:ext cx="521379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9783718" y="6332582"/>
            <a:ext cx="3749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2037" y="1572980"/>
            <a:ext cx="11557710" cy="138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ru-RU" sz="8000" dirty="0">
                <a:solidFill>
                  <a:srgbClr val="0F2A37"/>
                </a:solidFill>
                <a:latin typeface="Forum"/>
              </a:rPr>
              <a:t>Еще 4 основные новеллы:</a:t>
            </a:r>
            <a:endParaRPr lang="en-US" sz="8000" dirty="0">
              <a:solidFill>
                <a:srgbClr val="0F2A37"/>
              </a:solidFill>
              <a:latin typeface="Forum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03903" y="3789175"/>
            <a:ext cx="3488998" cy="4314277"/>
            <a:chOff x="-797512" y="-38100"/>
            <a:chExt cx="4651997" cy="5752372"/>
          </a:xfrm>
        </p:grpSpPr>
        <p:sp>
          <p:nvSpPr>
            <p:cNvPr id="14" name="TextBox 14"/>
            <p:cNvSpPr txBox="1"/>
            <p:nvPr/>
          </p:nvSpPr>
          <p:spPr>
            <a:xfrm>
              <a:off x="-797512" y="833618"/>
              <a:ext cx="4651997" cy="4880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0F2A37"/>
                  </a:solidFill>
                  <a:latin typeface="TT Drugs"/>
                </a:rPr>
                <a:t>Определенны особенности представления информации об акциях, приобретенных на организованных торгах.</a:t>
              </a: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ru-RU" sz="3499" dirty="0">
                  <a:solidFill>
                    <a:srgbClr val="0F2A37"/>
                  </a:solidFill>
                  <a:latin typeface="TT Drugs Bold"/>
                </a:rPr>
                <a:t>9</a:t>
              </a: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78638" y="3789175"/>
            <a:ext cx="3228503" cy="4815125"/>
            <a:chOff x="0" y="-38100"/>
            <a:chExt cx="3016427" cy="64201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85861"/>
              <a:ext cx="3016427" cy="549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0F2A37"/>
                  </a:solidFill>
                  <a:latin typeface="TT Drugs"/>
                </a:rPr>
                <a:t>Отмечено, что при наличии обстоятельств фьючерсный договор подлежит отражению.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ru-RU" sz="3499" dirty="0">
                  <a:solidFill>
                    <a:srgbClr val="0F2A37"/>
                  </a:solidFill>
                  <a:latin typeface="TT Drugs Bold"/>
                </a:rPr>
                <a:t>10</a:t>
              </a: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05190" y="3732890"/>
            <a:ext cx="4343275" cy="5404383"/>
            <a:chOff x="310089" y="-60903"/>
            <a:chExt cx="3043096" cy="7205844"/>
          </a:xfrm>
        </p:grpSpPr>
        <p:sp>
          <p:nvSpPr>
            <p:cNvPr id="20" name="TextBox 20"/>
            <p:cNvSpPr txBox="1"/>
            <p:nvPr/>
          </p:nvSpPr>
          <p:spPr>
            <a:xfrm>
              <a:off x="310089" y="1033183"/>
              <a:ext cx="3029946" cy="6111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0F2A37"/>
                  </a:solidFill>
                  <a:latin typeface="TT Drugs"/>
                </a:rPr>
                <a:t>Актуализированы особенности представления информации о срочных обязательствах финансового характера, возникающих исходя из условий договора со страховщиком.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3239" y="-60903"/>
              <a:ext cx="3029946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ru-RU" sz="3499" dirty="0">
                  <a:solidFill>
                    <a:srgbClr val="0F2A37"/>
                  </a:solidFill>
                  <a:latin typeface="TT Drugs Bold"/>
                </a:rPr>
                <a:t>11</a:t>
              </a: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757702" y="3716625"/>
            <a:ext cx="4905323" cy="7234761"/>
            <a:chOff x="0" y="-38100"/>
            <a:chExt cx="3016427" cy="964634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034277"/>
              <a:ext cx="3016427" cy="8573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0F2A37"/>
                  </a:solidFill>
                  <a:latin typeface="TT Drugs"/>
                </a:rPr>
                <a:t>Положения Методических рекомендаций в целом актуализированы </a:t>
              </a:r>
              <a:br>
                <a:rPr lang="ru-RU" sz="2800" dirty="0">
                  <a:solidFill>
                    <a:srgbClr val="0F2A37"/>
                  </a:solidFill>
                  <a:latin typeface="TT Drugs"/>
                </a:rPr>
              </a:br>
              <a:r>
                <a:rPr lang="ru-RU" sz="2800" dirty="0">
                  <a:solidFill>
                    <a:srgbClr val="0F2A37"/>
                  </a:solidFill>
                  <a:latin typeface="TT Drugs"/>
                </a:rPr>
                <a:t>с учетом изменений нормативных правовых актов Российской Федерации.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ru-RU" sz="3499" dirty="0">
                  <a:solidFill>
                    <a:srgbClr val="0F2A37"/>
                  </a:solidFill>
                  <a:latin typeface="TT Drugs Bold"/>
                </a:rPr>
                <a:t>12</a:t>
              </a: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5F2B36-9542-244C-BA47-3234D0866608}"/>
              </a:ext>
            </a:extLst>
          </p:cNvPr>
          <p:cNvSpPr txBox="1"/>
          <p:nvPr/>
        </p:nvSpPr>
        <p:spPr>
          <a:xfrm>
            <a:off x="11755074" y="9141215"/>
            <a:ext cx="66078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itchFamily="2" charset="0"/>
              </a:rPr>
              <a:t>*Подробно с Методическими рекомендациями на 2022 год</a:t>
            </a:r>
          </a:p>
          <a:p>
            <a:r>
              <a:rPr lang="ru-RU" dirty="0">
                <a:latin typeface="Helvetica" pitchFamily="2" charset="0"/>
              </a:rPr>
              <a:t>вы можете ознакомиться по ссылке: </a:t>
            </a:r>
          </a:p>
          <a:p>
            <a:r>
              <a:rPr lang="en" dirty="0">
                <a:latin typeface="Helvetica" pitchFamily="2" charset="0"/>
                <a:hlinkClick r:id="rId5"/>
              </a:rPr>
              <a:t>https://mintrud.gov.ru/ministry/programms/anticorruption/9/5</a:t>
            </a:r>
            <a:endParaRPr lang="ru-RU" dirty="0">
              <a:latin typeface="Helvetica" pitchFamily="2" charset="0"/>
            </a:endParaRPr>
          </a:p>
          <a:p>
            <a:endParaRPr lang="en" dirty="0"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8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314521">
            <a:off x="-831151" y="-5705577"/>
            <a:ext cx="7672032" cy="12474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683252">
            <a:off x="-2873462" y="2714132"/>
            <a:ext cx="7804324" cy="82259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3645" y="-1517720"/>
            <a:ext cx="6491459" cy="58991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232114" y="6329298"/>
            <a:ext cx="11027186" cy="2135905"/>
            <a:chOff x="0" y="-9525"/>
            <a:chExt cx="14702915" cy="2847874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4702915" cy="1960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519"/>
                </a:lnSpc>
              </a:pPr>
              <a:r>
                <a:rPr lang="en-US" sz="9599">
                  <a:solidFill>
                    <a:srgbClr val="FFFFFF"/>
                  </a:solidFill>
                  <a:latin typeface="Forum"/>
                </a:rPr>
                <a:t>СПАСИБО!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23624"/>
              <a:ext cx="14702915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49"/>
                </a:lnSpc>
              </a:pPr>
              <a:r>
                <a:rPr lang="en-US" sz="3499" dirty="0" err="1">
                  <a:solidFill>
                    <a:srgbClr val="FFFFFF"/>
                  </a:solidFill>
                  <a:latin typeface="TT Drugs"/>
                </a:rPr>
                <a:t>batyrovvika@gmail.com</a:t>
              </a:r>
              <a:endParaRPr lang="en-US" sz="3499" dirty="0">
                <a:solidFill>
                  <a:srgbClr val="FFFFFF"/>
                </a:solidFill>
                <a:latin typeface="TT Drug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 flipV="1">
            <a:off x="-1143000" y="5295899"/>
            <a:ext cx="3962400" cy="1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914474">
            <a:off x="12837664" y="-913041"/>
            <a:ext cx="7518607" cy="46803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19175"/>
            <a:ext cx="11557710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 err="1">
                <a:solidFill>
                  <a:srgbClr val="0F2A37"/>
                </a:solidFill>
                <a:latin typeface="Forum"/>
              </a:rPr>
              <a:t>В</a:t>
            </a:r>
            <a:r>
              <a:rPr lang="en-US" sz="4200" dirty="0">
                <a:solidFill>
                  <a:srgbClr val="0F2A37"/>
                </a:solidFill>
                <a:latin typeface="Forum"/>
              </a:rPr>
              <a:t> ХОДЕ ИСПОЛЬЗОВАНИЯ </a:t>
            </a:r>
            <a:r>
              <a:rPr lang="en-US" sz="4200" dirty="0" err="1">
                <a:solidFill>
                  <a:srgbClr val="0F2A37"/>
                </a:solidFill>
                <a:latin typeface="Forum"/>
              </a:rPr>
              <a:t>В</a:t>
            </a:r>
            <a:r>
              <a:rPr lang="en-US" sz="4200" dirty="0">
                <a:solidFill>
                  <a:srgbClr val="0F2A37"/>
                </a:solidFill>
                <a:latin typeface="Forum"/>
              </a:rPr>
              <a:t> РАБОТЕ УКАЗАННЫХ МЕТОДИЧЕСКИХ РЕКОМЕНДАЦИЙ ПРЕДЛАГАЕМ ОБРАТИТЬ ВНИМАНИЕ НА СЛЕДУЮЩЕЕ: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314700"/>
            <a:ext cx="13329084" cy="4953000"/>
            <a:chOff x="0" y="-38100"/>
            <a:chExt cx="3016427" cy="461272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62154"/>
              <a:ext cx="3016427" cy="3712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4400" dirty="0">
                  <a:solidFill>
                    <a:srgbClr val="0F2A37"/>
                  </a:solidFill>
                  <a:latin typeface="TT Drugs"/>
                </a:rPr>
                <a:t>В Методических рекомендациях подчеркнуто, что отдельные особенности представления сведений могут быть установлены нормативными правовыми актами субъектов Российской Федерации с учетом предоставленных полномочий.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016427" cy="537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4000" dirty="0">
                  <a:solidFill>
                    <a:srgbClr val="0F2A37"/>
                  </a:solidFill>
                  <a:latin typeface="TT Drugs Bold"/>
                </a:rPr>
                <a:t>1.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95391" y="4292752"/>
            <a:ext cx="2262320" cy="1121806"/>
            <a:chOff x="0" y="-38100"/>
            <a:chExt cx="3016427" cy="14957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85861"/>
              <a:ext cx="3016427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51943" y="4292752"/>
            <a:ext cx="2272460" cy="1233118"/>
            <a:chOff x="0" y="-38100"/>
            <a:chExt cx="3029946" cy="164415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034277"/>
              <a:ext cx="3029946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29946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824055" y="4292752"/>
            <a:ext cx="2397145" cy="53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endParaRPr lang="en-US" sz="3499" dirty="0">
              <a:solidFill>
                <a:srgbClr val="0F2A37"/>
              </a:solidFill>
              <a:latin typeface="TT Drug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5408" y="2526995"/>
            <a:ext cx="6663892" cy="6350305"/>
            <a:chOff x="0" y="810473"/>
            <a:chExt cx="8885189" cy="3506033"/>
          </a:xfrm>
        </p:grpSpPr>
        <p:sp>
          <p:nvSpPr>
            <p:cNvPr id="3" name="TextBox 3"/>
            <p:cNvSpPr txBox="1"/>
            <p:nvPr/>
          </p:nvSpPr>
          <p:spPr>
            <a:xfrm>
              <a:off x="0" y="810473"/>
              <a:ext cx="8885189" cy="254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TT Drugs Bold"/>
                </a:rPr>
                <a:t>В пункте 13 </a:t>
              </a:r>
              <a:endParaRPr lang="en-US" sz="36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2762"/>
              <a:ext cx="8885189" cy="2853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ru-RU" sz="4000" dirty="0">
                  <a:solidFill>
                    <a:srgbClr val="FFFFFF"/>
                  </a:solidFill>
                  <a:latin typeface="TT Drugs"/>
                </a:rPr>
                <a:t>В Методических рекомендаций отмечено, что перевод </a:t>
              </a:r>
              <a:br>
                <a:rPr lang="ru-RU" sz="40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4000" dirty="0">
                  <a:solidFill>
                    <a:srgbClr val="FFFFFF"/>
                  </a:solidFill>
                  <a:latin typeface="TT Drugs"/>
                </a:rPr>
                <a:t>на государственной гражданской службе Российской Федерации предполагает увольнение и, как следствие, необходимость представления сведений в качестве кандидата. </a:t>
              </a:r>
              <a:endParaRPr lang="en-US" sz="40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19175"/>
            <a:ext cx="7003384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599" dirty="0">
                <a:solidFill>
                  <a:srgbClr val="FFFFFF"/>
                </a:solidFill>
                <a:latin typeface="Forum"/>
              </a:rPr>
              <a:t>2.</a:t>
            </a:r>
            <a:r>
              <a:rPr lang="ru-RU" sz="9599" dirty="0">
                <a:solidFill>
                  <a:srgbClr val="FFFFFF"/>
                </a:solidFill>
                <a:latin typeface="Forum"/>
              </a:rPr>
              <a:t>ВАЖНО!</a:t>
            </a:r>
            <a:endParaRPr lang="en-US" sz="9599" dirty="0">
              <a:solidFill>
                <a:srgbClr val="FFFFFF"/>
              </a:solidFill>
              <a:latin typeface="Forum"/>
            </a:endParaRPr>
          </a:p>
        </p:txBody>
      </p:sp>
      <p:sp>
        <p:nvSpPr>
          <p:cNvPr id="13" name="AutoShape 13"/>
          <p:cNvSpPr/>
          <p:nvPr/>
        </p:nvSpPr>
        <p:spPr>
          <a:xfrm rot="-10800000">
            <a:off x="9753600" y="8343900"/>
            <a:ext cx="81153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E3E1FF-B618-314F-A150-AFB84AB37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57700"/>
            <a:ext cx="9906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EB033B-A033-5D44-AE85-CF92C053B2F4}"/>
              </a:ext>
            </a:extLst>
          </p:cNvPr>
          <p:cNvSpPr txBox="1"/>
          <p:nvPr/>
        </p:nvSpPr>
        <p:spPr>
          <a:xfrm>
            <a:off x="244366" y="8946930"/>
            <a:ext cx="70471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*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Подробно с документом вы можете ознакомиться по ссылке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" dirty="0">
                <a:solidFill>
                  <a:schemeClr val="bg1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https://mintrud.gov.ru/ministry/programms/anticorruption/9/5</a:t>
            </a:r>
            <a:endParaRPr lang="ru-RU" dirty="0">
              <a:solidFill>
                <a:schemeClr val="bg1"/>
              </a:solidFill>
              <a:latin typeface="Helvetica" pitchFamily="2" charset="0"/>
            </a:endParaRPr>
          </a:p>
          <a:p>
            <a:endParaRPr lang="ru-RU" sz="14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1556"/>
            <a:ext cx="8402807" cy="5257223"/>
            <a:chOff x="0" y="-9525"/>
            <a:chExt cx="11203743" cy="70096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203743" cy="1960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599" dirty="0">
                  <a:solidFill>
                    <a:srgbClr val="FFFFFF"/>
                  </a:solidFill>
                  <a:latin typeface="Forum"/>
                </a:rPr>
                <a:t>3.</a:t>
              </a:r>
              <a:r>
                <a:rPr lang="ru-RU" sz="9599" dirty="0">
                  <a:solidFill>
                    <a:srgbClr val="FFFFFF"/>
                  </a:solidFill>
                  <a:latin typeface="Forum"/>
                </a:rPr>
                <a:t>Уточнение</a:t>
              </a:r>
              <a:endParaRPr lang="en-US" sz="9599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" y="2119454"/>
              <a:ext cx="9093200" cy="4880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Ошибочное (неточное) указание сведений вследствие ошибок </a:t>
              </a:r>
              <a:br>
                <a:rPr lang="ru-RU" sz="28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и неточностей, допущенных органом публичной власти или организацией </a:t>
              </a:r>
              <a:br>
                <a:rPr lang="ru-RU" sz="28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в выданных официальных документах (выписках), на основании которых представляются сведения, не влечет применение взыскания. </a:t>
              </a:r>
              <a:endParaRPr lang="en-US" sz="2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20200" y="1409701"/>
            <a:ext cx="8915400" cy="7500236"/>
            <a:chOff x="0" y="-38149"/>
            <a:chExt cx="11144969" cy="3495199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49"/>
              <a:ext cx="681633" cy="714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35686" y="35586"/>
              <a:ext cx="10309283" cy="34214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В этой связи в Методических рекомендациях отмечена целесообразность представления сведений на основании официальных документов, например, на основании полученной информации из единой формы, установленной Указанием Банка России от 27 мая 2021 г. № 5798-У </a:t>
              </a:r>
              <a:endParaRPr lang="en-US" sz="24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640"/>
                </a:lnSpc>
              </a:pP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"О порядке предоставления кредитными организациями </a:t>
              </a:r>
              <a:br>
                <a:rPr lang="ru-RU" sz="24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и </a:t>
              </a:r>
              <a:r>
                <a:rPr lang="ru-RU" sz="2400" dirty="0" err="1">
                  <a:solidFill>
                    <a:srgbClr val="FFFFFF"/>
                  </a:solidFill>
                  <a:latin typeface="TT Drugs"/>
                </a:rPr>
                <a:t>некредитными</a:t>
              </a: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 финансовыми организациями гражданам сведений о наличии счетов и иной информации, необходимой для представления гражданами сведений </a:t>
              </a:r>
              <a:br>
                <a:rPr lang="ru-RU" sz="24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о доходах, расходах, об имуществе и обязательствах имущественного характера, </a:t>
              </a:r>
              <a:br>
                <a:rPr lang="ru-RU" sz="24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400" dirty="0">
                  <a:solidFill>
                    <a:srgbClr val="FFFFFF"/>
                  </a:solidFill>
                  <a:latin typeface="TT Drugs"/>
                </a:rPr>
                <a:t>о единой форме предоставления сведений и порядке ее заполнения".</a:t>
              </a:r>
              <a:r>
                <a:rPr lang="en-US" sz="2400" dirty="0">
                  <a:solidFill>
                    <a:srgbClr val="FFFFFF"/>
                  </a:solidFill>
                  <a:latin typeface="TT Drugs"/>
                </a:rPr>
                <a:t>*</a:t>
              </a:r>
              <a:endParaRPr lang="ru-RU" sz="24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7483" y="8101733"/>
            <a:ext cx="8522717" cy="1813830"/>
            <a:chOff x="-10937453" y="82185"/>
            <a:chExt cx="11363623" cy="3579131"/>
          </a:xfrm>
        </p:grpSpPr>
        <p:sp>
          <p:nvSpPr>
            <p:cNvPr id="12" name="TextBox 12"/>
            <p:cNvSpPr txBox="1"/>
            <p:nvPr/>
          </p:nvSpPr>
          <p:spPr>
            <a:xfrm>
              <a:off x="-10937453" y="82185"/>
              <a:ext cx="797223" cy="1017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2800" dirty="0">
                  <a:solidFill>
                    <a:srgbClr val="FFFFFF"/>
                  </a:solidFill>
                  <a:latin typeface="TT Drugs Bold"/>
                </a:rPr>
                <a:t>*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0648230" y="82185"/>
              <a:ext cx="11074400" cy="357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rgbClr val="FFFFFF"/>
                  </a:solidFill>
                  <a:latin typeface="TT Drugs"/>
                </a:rPr>
                <a:t>Ознакомиться с документом вы можете по ссылке:</a:t>
              </a:r>
            </a:p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TT Drugs"/>
                  <a:hlinkClick r:id="rId2"/>
                </a:rPr>
                <a:t>https://www.garant.ru/products/ipo/prime/doc/401338582/</a:t>
              </a:r>
              <a:endParaRPr lang="ru-RU" sz="20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9220200" y="9239039"/>
            <a:ext cx="83587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Нашивка 15">
            <a:extLst>
              <a:ext uri="{FF2B5EF4-FFF2-40B4-BE49-F238E27FC236}">
                <a16:creationId xmlns:a16="http://schemas.microsoft.com/office/drawing/2014/main" id="{BEFEB0BC-4F57-4740-B34A-9F66DA90BD1E}"/>
              </a:ext>
            </a:extLst>
          </p:cNvPr>
          <p:cNvSpPr/>
          <p:nvPr/>
        </p:nvSpPr>
        <p:spPr>
          <a:xfrm>
            <a:off x="8168476" y="3641023"/>
            <a:ext cx="1399032" cy="10942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 flipV="1">
            <a:off x="-1447800" y="5981699"/>
            <a:ext cx="4572000" cy="1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914474">
            <a:off x="12837664" y="-913041"/>
            <a:ext cx="7518607" cy="46803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2" y="2106153"/>
            <a:ext cx="121539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>
                <a:solidFill>
                  <a:srgbClr val="0F2A37"/>
                </a:solidFill>
                <a:latin typeface="Forum"/>
              </a:rPr>
              <a:t>ИЗМЕНЕНИЯ В РАЗДЕЛЕ 1. СВЕДЕНИЯ О ДОХОДАХ</a:t>
            </a:r>
            <a:r>
              <a:rPr lang="en-US" sz="4200" dirty="0">
                <a:solidFill>
                  <a:srgbClr val="0F2A37"/>
                </a:solidFill>
                <a:latin typeface="Forum"/>
              </a:rPr>
              <a:t>*: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41110" y="2129954"/>
            <a:ext cx="13911606" cy="6043055"/>
            <a:chOff x="-132974" y="-1413863"/>
            <a:chExt cx="3148254" cy="5172887"/>
          </a:xfrm>
        </p:grpSpPr>
        <p:sp>
          <p:nvSpPr>
            <p:cNvPr id="11" name="TextBox 11"/>
            <p:cNvSpPr txBox="1"/>
            <p:nvPr/>
          </p:nvSpPr>
          <p:spPr>
            <a:xfrm>
              <a:off x="-1147" y="202336"/>
              <a:ext cx="3016427" cy="3556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rgbClr val="0F2A37"/>
                  </a:solidFill>
                  <a:latin typeface="TT Drugs"/>
                </a:rPr>
                <a:t>Актуализирован перечень выплат, которые могут быть признаны доходом для целей законодательства Российской Федерации о противодействии коррупции.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2974" y="-1413863"/>
              <a:ext cx="3016427" cy="537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ru-RU" sz="4000" dirty="0">
                  <a:solidFill>
                    <a:srgbClr val="0F2A37"/>
                  </a:solidFill>
                  <a:latin typeface="TT Drugs Bold"/>
                </a:rPr>
                <a:t>4</a:t>
              </a:r>
              <a:r>
                <a:rPr lang="en-US" sz="4000" dirty="0">
                  <a:solidFill>
                    <a:srgbClr val="0F2A37"/>
                  </a:solidFill>
                  <a:latin typeface="TT Drugs Bold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95391" y="4292752"/>
            <a:ext cx="2262320" cy="1121806"/>
            <a:chOff x="0" y="-38100"/>
            <a:chExt cx="3016427" cy="14957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85861"/>
              <a:ext cx="3016427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51943" y="4292752"/>
            <a:ext cx="2272460" cy="1233118"/>
            <a:chOff x="0" y="-38100"/>
            <a:chExt cx="3029946" cy="164415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034277"/>
              <a:ext cx="3029946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29946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824055" y="4292752"/>
            <a:ext cx="2397145" cy="53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endParaRPr lang="en-US" sz="3499" dirty="0">
              <a:solidFill>
                <a:srgbClr val="0F2A37"/>
              </a:solidFill>
              <a:latin typeface="TT Drugs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D99A9-4036-BB4B-A1E4-09986BEA7C30}"/>
              </a:ext>
            </a:extLst>
          </p:cNvPr>
          <p:cNvSpPr txBox="1"/>
          <p:nvPr/>
        </p:nvSpPr>
        <p:spPr>
          <a:xfrm>
            <a:off x="304800" y="9012418"/>
            <a:ext cx="77957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*</a:t>
            </a:r>
            <a:r>
              <a:rPr lang="ru-RU" sz="1200" b="1" dirty="0">
                <a:latin typeface="Helvetica" pitchFamily="2" charset="0"/>
              </a:rPr>
              <a:t>МЕТОДИЧЕСКИЕ РЕКОМЕНДАЦИИ</a:t>
            </a:r>
            <a:endParaRPr lang="en-US" sz="1200" b="1" dirty="0">
              <a:latin typeface="Helvetica" pitchFamily="2" charset="0"/>
            </a:endParaRPr>
          </a:p>
          <a:p>
            <a:r>
              <a:rPr lang="ru-RU" sz="1200" b="1" dirty="0">
                <a:latin typeface="Helvetica" pitchFamily="2" charset="0"/>
              </a:rPr>
              <a:t>ПО ВОПРОСАМ ПРЕДСТАВЛЕНИЯ СВЕДЕНИЙ</a:t>
            </a:r>
          </a:p>
          <a:p>
            <a:r>
              <a:rPr lang="ru-RU" sz="1200" b="1" dirty="0">
                <a:latin typeface="Helvetica" pitchFamily="2" charset="0"/>
              </a:rPr>
              <a:t>О ДОХОДАХ, РАСХОДАХ, ОБ ИМУЩЕСТВЕ И ОБЯЗАТЕЛЬСТВАХ ИМУЩЕСТВЕННОГО ХАРАКТЕРА </a:t>
            </a:r>
          </a:p>
          <a:p>
            <a:r>
              <a:rPr lang="ru-RU" sz="1200" b="1" dirty="0">
                <a:latin typeface="Helvetica" pitchFamily="2" charset="0"/>
              </a:rPr>
              <a:t>И ЗАПОЛНЕНИЯ СООТВЕТСТВУЮЩЕЙ ФОРМЫ СПРАВКИ </a:t>
            </a:r>
          </a:p>
          <a:p>
            <a:r>
              <a:rPr lang="ru-RU" sz="1200" b="1" dirty="0">
                <a:latin typeface="Helvetica" pitchFamily="2" charset="0"/>
              </a:rPr>
              <a:t>в 2022 году (за отчетный 2021 год)</a:t>
            </a:r>
            <a:endParaRPr lang="en-US" sz="1200" b="1" dirty="0">
              <a:latin typeface="Helvetica" pitchFamily="2" charset="0"/>
            </a:endParaRPr>
          </a:p>
          <a:p>
            <a:r>
              <a:rPr lang="en" sz="1200" b="1" dirty="0">
                <a:latin typeface="Helvetica" pitchFamily="2" charset="0"/>
                <a:hlinkClick r:id="rId3"/>
              </a:rPr>
              <a:t>https://mintrud.gov.ru/ministry/programms/anticorruption/9/5</a:t>
            </a:r>
            <a:endParaRPr lang="ru-RU" sz="1200" b="1" dirty="0">
              <a:latin typeface="Helvetica" pitchFamily="2" charset="0"/>
            </a:endParaRPr>
          </a:p>
          <a:p>
            <a:endParaRPr lang="ru-RU" sz="1200" b="1" dirty="0"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4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98375" y="495301"/>
            <a:ext cx="6778149" cy="5798532"/>
            <a:chOff x="-152343" y="1084868"/>
            <a:chExt cx="9037532" cy="20290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084868"/>
              <a:ext cx="8885189" cy="161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TT Drugs Bold"/>
                </a:rPr>
                <a:t>В пункте 66</a:t>
              </a:r>
              <a:r>
                <a:rPr lang="en-US" sz="3600" dirty="0">
                  <a:solidFill>
                    <a:srgbClr val="FFFFFF"/>
                  </a:solidFill>
                  <a:latin typeface="TT Drugs Bold"/>
                </a:rPr>
                <a:t>*</a:t>
              </a:r>
              <a:r>
                <a:rPr lang="ru-RU" sz="3600" dirty="0">
                  <a:solidFill>
                    <a:srgbClr val="FFFFFF"/>
                  </a:solidFill>
                  <a:latin typeface="TT Drugs Bold"/>
                </a:rPr>
                <a:t> </a:t>
              </a:r>
              <a:endParaRPr lang="en-US" sz="36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52343" y="1347803"/>
              <a:ext cx="8885189" cy="1766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000" dirty="0">
                  <a:solidFill>
                    <a:srgbClr val="FFFFFF"/>
                  </a:solidFill>
                  <a:latin typeface="TT Drugs"/>
                </a:rPr>
                <a:t>Указан порядок отражения социальной поддержки молодежи в возрасте от 14 до 22 лет для повышения доступности организаций культуры </a:t>
              </a:r>
              <a:br>
                <a:rPr lang="ru-RU" sz="4000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4000" dirty="0">
                  <a:solidFill>
                    <a:srgbClr val="FFFFFF"/>
                  </a:solidFill>
                  <a:latin typeface="TT Drugs"/>
                </a:rPr>
                <a:t>(т.н. "Пушкинская карта").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19200" y="6569"/>
            <a:ext cx="7003384" cy="133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6600" dirty="0">
                <a:solidFill>
                  <a:srgbClr val="FFFFFF"/>
                </a:solidFill>
                <a:latin typeface="Forum"/>
              </a:rPr>
              <a:t>5.</a:t>
            </a:r>
            <a:r>
              <a:rPr lang="ru-RU" sz="6600" dirty="0">
                <a:solidFill>
                  <a:srgbClr val="FFFFFF"/>
                </a:solidFill>
                <a:latin typeface="Forum"/>
              </a:rPr>
              <a:t>Пушкинская карта</a:t>
            </a:r>
            <a:endParaRPr lang="en-US" sz="6600" dirty="0">
              <a:solidFill>
                <a:srgbClr val="FFFFFF"/>
              </a:solidFill>
              <a:latin typeface="Forum"/>
            </a:endParaRPr>
          </a:p>
        </p:txBody>
      </p:sp>
      <p:sp>
        <p:nvSpPr>
          <p:cNvPr id="13" name="AutoShape 13"/>
          <p:cNvSpPr/>
          <p:nvPr/>
        </p:nvSpPr>
        <p:spPr>
          <a:xfrm rot="-10800000">
            <a:off x="9753600" y="6293833"/>
            <a:ext cx="81153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B033B-A033-5D44-AE85-CF92C053B2F4}"/>
              </a:ext>
            </a:extLst>
          </p:cNvPr>
          <p:cNvSpPr txBox="1"/>
          <p:nvPr/>
        </p:nvSpPr>
        <p:spPr>
          <a:xfrm>
            <a:off x="244366" y="8946930"/>
            <a:ext cx="71881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*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Подробно с документом вы можете ознакомиться по ссылке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" dirty="0">
                <a:solidFill>
                  <a:schemeClr val="bg1"/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https://mintrud.gov.ru/ministry/programms/anticorruption/9/5</a:t>
            </a:r>
            <a:endParaRPr lang="ru-RU" dirty="0">
              <a:solidFill>
                <a:schemeClr val="bg1"/>
              </a:solidFill>
              <a:latin typeface="Helvetica" pitchFamily="2" charset="0"/>
            </a:endParaRPr>
          </a:p>
          <a:p>
            <a:endParaRPr lang="ru-RU" sz="1400" dirty="0">
              <a:latin typeface="Helvetica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102E8A-D5E0-B143-AF2A-C2168685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15100"/>
            <a:ext cx="10029496" cy="2678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CC9722-8262-A841-9B4F-BBCFEB902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" y="1340845"/>
            <a:ext cx="9102848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лево стрелка 8">
            <a:extLst>
              <a:ext uri="{FF2B5EF4-FFF2-40B4-BE49-F238E27FC236}">
                <a16:creationId xmlns:a16="http://schemas.microsoft.com/office/drawing/2014/main" id="{184B32E5-CEBC-2546-B2D4-55011494D400}"/>
              </a:ext>
            </a:extLst>
          </p:cNvPr>
          <p:cNvSpPr/>
          <p:nvPr/>
        </p:nvSpPr>
        <p:spPr>
          <a:xfrm>
            <a:off x="5562600" y="6057900"/>
            <a:ext cx="2209800" cy="2359152"/>
          </a:xfrm>
          <a:prstGeom prst="curvedRightArrow">
            <a:avLst/>
          </a:prstGeom>
          <a:solidFill>
            <a:srgbClr val="F03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8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1556"/>
            <a:ext cx="8402807" cy="6642218"/>
            <a:chOff x="0" y="-9525"/>
            <a:chExt cx="11203743" cy="885629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203743" cy="180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7200" dirty="0">
                  <a:solidFill>
                    <a:srgbClr val="FFFFFF"/>
                  </a:solidFill>
                  <a:latin typeface="Forum"/>
                </a:rPr>
                <a:t>6.</a:t>
              </a:r>
              <a:r>
                <a:rPr lang="ru-RU" sz="7200" dirty="0">
                  <a:solidFill>
                    <a:srgbClr val="FFFFFF"/>
                  </a:solidFill>
                  <a:latin typeface="Forum"/>
                </a:rPr>
                <a:t>Учтены изменения</a:t>
              </a:r>
              <a:endParaRPr lang="en-US" sz="7200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" y="2119454"/>
              <a:ext cx="9093200" cy="6727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В Методических рекомендациях учтены изменения, предусмотренные Указом Президента Российской Федерации от 10 декабря 2020 г. № 778 "О мерах по реализации отдельных положений Федерального закона "О цифровых финансовых активах, цифровой валюте и о внесении изменений в отдельные законодательные акты Российской Федерации".</a:t>
              </a:r>
              <a:r>
                <a:rPr lang="en-US" sz="2800" dirty="0">
                  <a:solidFill>
                    <a:srgbClr val="FFFFFF"/>
                  </a:solidFill>
                  <a:latin typeface="TT Drugs"/>
                </a:rPr>
                <a:t>*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20200" y="1409701"/>
            <a:ext cx="8915400" cy="1533708"/>
            <a:chOff x="0" y="-38149"/>
            <a:chExt cx="11144969" cy="714726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49"/>
              <a:ext cx="681633" cy="714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35686" y="35586"/>
              <a:ext cx="10309283" cy="194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ru-RU" sz="24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7483" y="8101733"/>
            <a:ext cx="8522717" cy="1813830"/>
            <a:chOff x="-10937453" y="82185"/>
            <a:chExt cx="11363623" cy="3579131"/>
          </a:xfrm>
        </p:grpSpPr>
        <p:sp>
          <p:nvSpPr>
            <p:cNvPr id="12" name="TextBox 12"/>
            <p:cNvSpPr txBox="1"/>
            <p:nvPr/>
          </p:nvSpPr>
          <p:spPr>
            <a:xfrm>
              <a:off x="-10937453" y="82185"/>
              <a:ext cx="797223" cy="1017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2800" dirty="0">
                  <a:solidFill>
                    <a:srgbClr val="FFFFFF"/>
                  </a:solidFill>
                  <a:latin typeface="TT Drugs Bold"/>
                </a:rPr>
                <a:t>*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0648230" y="82185"/>
              <a:ext cx="11074400" cy="357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000" dirty="0">
                  <a:solidFill>
                    <a:srgbClr val="FFFFFF"/>
                  </a:solidFill>
                  <a:latin typeface="TT Drugs"/>
                </a:rPr>
                <a:t>Ознакомиться с документом вы можете по ссылке:</a:t>
              </a:r>
            </a:p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TT Drugs"/>
                  <a:hlinkClick r:id="rId2"/>
                </a:rPr>
                <a:t>https://www.consultant.ru/document/cons_doc_LAW_370554/</a:t>
              </a:r>
              <a:endParaRPr lang="ru-RU" sz="20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9400281" y="9868712"/>
            <a:ext cx="83587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Нашивка 15">
            <a:extLst>
              <a:ext uri="{FF2B5EF4-FFF2-40B4-BE49-F238E27FC236}">
                <a16:creationId xmlns:a16="http://schemas.microsoft.com/office/drawing/2014/main" id="{BEFEB0BC-4F57-4740-B34A-9F66DA90BD1E}"/>
              </a:ext>
            </a:extLst>
          </p:cNvPr>
          <p:cNvSpPr/>
          <p:nvPr/>
        </p:nvSpPr>
        <p:spPr>
          <a:xfrm>
            <a:off x="8122706" y="4091966"/>
            <a:ext cx="1399032" cy="10942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7AB647-AE16-3047-B1CA-62501B4B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73" y="190500"/>
            <a:ext cx="7767235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1551192" y="6046097"/>
            <a:ext cx="4724400" cy="1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914474">
            <a:off x="12837664" y="-913041"/>
            <a:ext cx="7518607" cy="46803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05053" y="1064760"/>
            <a:ext cx="121539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b="1" dirty="0">
                <a:solidFill>
                  <a:srgbClr val="0F2A37"/>
                </a:solidFill>
                <a:latin typeface="Forum"/>
              </a:rPr>
              <a:t>Внесены пояснения заполнения раздела </a:t>
            </a:r>
          </a:p>
          <a:p>
            <a:pPr>
              <a:lnSpc>
                <a:spcPts val="5040"/>
              </a:lnSpc>
            </a:pPr>
            <a:r>
              <a:rPr lang="ru-RU" sz="4200" b="1" dirty="0">
                <a:solidFill>
                  <a:srgbClr val="0F2A37"/>
                </a:solidFill>
                <a:latin typeface="Forum"/>
              </a:rPr>
              <a:t>"Сведения о расходах" в пункте 82 подпункте 1</a:t>
            </a:r>
            <a:r>
              <a:rPr lang="en-US" sz="4200" b="1" dirty="0">
                <a:solidFill>
                  <a:srgbClr val="0F2A37"/>
                </a:solidFill>
                <a:latin typeface="Forum"/>
              </a:rPr>
              <a:t>*</a:t>
            </a:r>
            <a:r>
              <a:rPr lang="ru-RU" sz="4200" b="1" dirty="0">
                <a:solidFill>
                  <a:srgbClr val="0F2A37"/>
                </a:solidFill>
                <a:latin typeface="Forum"/>
              </a:rPr>
              <a:t>, </a:t>
            </a:r>
          </a:p>
          <a:p>
            <a:pPr>
              <a:lnSpc>
                <a:spcPts val="5040"/>
              </a:lnSpc>
            </a:pPr>
            <a:r>
              <a:rPr lang="ru-RU" sz="4200" b="1" dirty="0">
                <a:solidFill>
                  <a:srgbClr val="0F2A37"/>
                </a:solidFill>
                <a:latin typeface="Forum"/>
              </a:rPr>
              <a:t>а именно</a:t>
            </a:r>
            <a:r>
              <a:rPr lang="en-US" sz="4200" b="1" dirty="0">
                <a:solidFill>
                  <a:srgbClr val="0F2A37"/>
                </a:solidFill>
                <a:latin typeface="Forum"/>
              </a:rPr>
              <a:t>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3398" y="1095530"/>
            <a:ext cx="13853812" cy="8393019"/>
            <a:chOff x="-115730" y="-1684089"/>
            <a:chExt cx="3135175" cy="6171191"/>
          </a:xfrm>
        </p:grpSpPr>
        <p:sp>
          <p:nvSpPr>
            <p:cNvPr id="11" name="TextBox 11"/>
            <p:cNvSpPr txBox="1"/>
            <p:nvPr/>
          </p:nvSpPr>
          <p:spPr>
            <a:xfrm>
              <a:off x="3018" y="219077"/>
              <a:ext cx="3016427" cy="426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rgbClr val="0F2A37"/>
                  </a:solidFill>
                  <a:latin typeface="TT Drugs"/>
                </a:rPr>
                <a:t>Определены особенности представления информации в случае приобретение недвижимого имущества посредством участия в долевом строительстве с использованием счетов </a:t>
              </a:r>
              <a:r>
                <a:rPr lang="ru-RU" sz="5400" dirty="0" err="1">
                  <a:solidFill>
                    <a:srgbClr val="0F2A37"/>
                  </a:solidFill>
                  <a:latin typeface="TT Drugs"/>
                </a:rPr>
                <a:t>эскроу</a:t>
              </a:r>
              <a:r>
                <a:rPr lang="ru-RU" sz="5400" dirty="0">
                  <a:solidFill>
                    <a:srgbClr val="0F2A37"/>
                  </a:solidFill>
                  <a:latin typeface="TT Drugs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15730" y="-1684089"/>
              <a:ext cx="3016427" cy="493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4000" dirty="0">
                  <a:solidFill>
                    <a:srgbClr val="0F2A37"/>
                  </a:solidFill>
                  <a:latin typeface="TT Drugs Bold"/>
                </a:rPr>
                <a:t>7.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95391" y="4292752"/>
            <a:ext cx="2262320" cy="1121806"/>
            <a:chOff x="0" y="-38100"/>
            <a:chExt cx="3016427" cy="14957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85861"/>
              <a:ext cx="3016427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6427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51943" y="4292752"/>
            <a:ext cx="2272460" cy="1233118"/>
            <a:chOff x="0" y="-38100"/>
            <a:chExt cx="3029946" cy="164415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034277"/>
              <a:ext cx="3029946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29946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 lang="en-US" sz="3499" dirty="0">
                <a:solidFill>
                  <a:srgbClr val="0F2A37"/>
                </a:solidFill>
                <a:latin typeface="TT Drugs Bold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824055" y="4292752"/>
            <a:ext cx="2397145" cy="53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endParaRPr lang="en-US" sz="3499" dirty="0">
              <a:solidFill>
                <a:srgbClr val="0F2A37"/>
              </a:solidFill>
              <a:latin typeface="TT Drugs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D99A9-4036-BB4B-A1E4-09986BEA7C30}"/>
              </a:ext>
            </a:extLst>
          </p:cNvPr>
          <p:cNvSpPr txBox="1"/>
          <p:nvPr/>
        </p:nvSpPr>
        <p:spPr>
          <a:xfrm>
            <a:off x="304800" y="9012418"/>
            <a:ext cx="77957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*</a:t>
            </a:r>
            <a:r>
              <a:rPr lang="ru-RU" sz="1200" b="1" dirty="0">
                <a:latin typeface="Helvetica" pitchFamily="2" charset="0"/>
              </a:rPr>
              <a:t>МЕТОДИЧЕСКИЕ РЕКОМЕНДАЦИИ</a:t>
            </a:r>
            <a:endParaRPr lang="en-US" sz="1200" b="1" dirty="0">
              <a:latin typeface="Helvetica" pitchFamily="2" charset="0"/>
            </a:endParaRPr>
          </a:p>
          <a:p>
            <a:r>
              <a:rPr lang="ru-RU" sz="1200" b="1" dirty="0">
                <a:latin typeface="Helvetica" pitchFamily="2" charset="0"/>
              </a:rPr>
              <a:t>ПО ВОПРОСАМ ПРЕДСТАВЛЕНИЯ СВЕДЕНИЙ</a:t>
            </a:r>
          </a:p>
          <a:p>
            <a:r>
              <a:rPr lang="ru-RU" sz="1200" b="1" dirty="0">
                <a:latin typeface="Helvetica" pitchFamily="2" charset="0"/>
              </a:rPr>
              <a:t>О ДОХОДАХ, РАСХОДАХ, ОБ ИМУЩЕСТВЕ И ОБЯЗАТЕЛЬСТВАХ ИМУЩЕСТВЕННОГО ХАРАКТЕРА </a:t>
            </a:r>
          </a:p>
          <a:p>
            <a:r>
              <a:rPr lang="ru-RU" sz="1200" b="1" dirty="0">
                <a:latin typeface="Helvetica" pitchFamily="2" charset="0"/>
              </a:rPr>
              <a:t>И ЗАПОЛНЕНИЯ СООТВЕТСТВУЮЩЕЙ ФОРМЫ СПРАВКИ </a:t>
            </a:r>
          </a:p>
          <a:p>
            <a:r>
              <a:rPr lang="ru-RU" sz="1200" b="1" dirty="0">
                <a:latin typeface="Helvetica" pitchFamily="2" charset="0"/>
              </a:rPr>
              <a:t>в 2022 году (за отчетный 2021 год)</a:t>
            </a:r>
          </a:p>
          <a:p>
            <a:r>
              <a:rPr lang="en" sz="1200" b="1" dirty="0">
                <a:latin typeface="Helvetica" pitchFamily="2" charset="0"/>
                <a:hlinkClick r:id="rId3"/>
              </a:rPr>
              <a:t>https://mintrud.gov.ru/ministry/programms/anticorruption/9/5</a:t>
            </a:r>
            <a:endParaRPr lang="ru-RU" sz="1200" b="1" dirty="0">
              <a:latin typeface="Helvetica" pitchFamily="2" charset="0"/>
            </a:endParaRPr>
          </a:p>
          <a:p>
            <a:endParaRPr lang="en" sz="1200" b="1" dirty="0">
              <a:latin typeface="Helvetica" pitchFamily="2" charset="0"/>
            </a:endParaRPr>
          </a:p>
          <a:p>
            <a:endParaRPr lang="ru-RU" sz="1200" b="1" dirty="0"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5401" y="564951"/>
            <a:ext cx="9558268" cy="4198487"/>
            <a:chOff x="-152343" y="1084868"/>
            <a:chExt cx="9037532" cy="1469185"/>
          </a:xfrm>
        </p:grpSpPr>
        <p:sp>
          <p:nvSpPr>
            <p:cNvPr id="3" name="TextBox 3"/>
            <p:cNvSpPr txBox="1"/>
            <p:nvPr/>
          </p:nvSpPr>
          <p:spPr>
            <a:xfrm>
              <a:off x="0" y="1084868"/>
              <a:ext cx="8885189" cy="161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3600" b="1" i="1" dirty="0">
                  <a:solidFill>
                    <a:srgbClr val="FFFFFF"/>
                  </a:solidFill>
                  <a:latin typeface="TT Drugs Bold"/>
                </a:rPr>
                <a:t>В пункте 154</a:t>
              </a:r>
              <a:r>
                <a:rPr lang="en-US" sz="3600" b="1" i="1" dirty="0">
                  <a:solidFill>
                    <a:srgbClr val="FFFFFF"/>
                  </a:solidFill>
                  <a:latin typeface="TT Drugs Bold"/>
                </a:rPr>
                <a:t>*</a:t>
              </a:r>
              <a:r>
                <a:rPr lang="ru-RU" sz="3600" b="1" i="1" dirty="0">
                  <a:solidFill>
                    <a:srgbClr val="FFFFFF"/>
                  </a:solidFill>
                  <a:latin typeface="TT Drugs Bold"/>
                </a:rPr>
                <a:t> </a:t>
              </a:r>
              <a:endParaRPr lang="en-US" sz="3600" b="1" i="1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52343" y="1347803"/>
              <a:ext cx="8885189" cy="120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800" i="1" dirty="0">
                  <a:solidFill>
                    <a:srgbClr val="FFFFFF"/>
                  </a:solidFill>
                  <a:latin typeface="TT Drugs"/>
                </a:rPr>
                <a:t>В Методических рекомендаций обозначено, что уставный капитал зарубежных организаций необходимо устанавливать в соответствии </a:t>
              </a:r>
              <a:br>
                <a:rPr lang="ru-RU" sz="2800" i="1" dirty="0">
                  <a:solidFill>
                    <a:srgbClr val="FFFFFF"/>
                  </a:solidFill>
                  <a:latin typeface="TT Drugs"/>
                </a:rPr>
              </a:br>
              <a:r>
                <a:rPr lang="ru-RU" sz="2800" i="1" dirty="0">
                  <a:solidFill>
                    <a:srgbClr val="FFFFFF"/>
                  </a:solidFill>
                  <a:latin typeface="TT Drugs"/>
                </a:rPr>
                <a:t>с применимым правом (допускается использование данных из официальных источников в информационно-телекоммуникационной сети "Интернет").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81000" y="1026615"/>
            <a:ext cx="8298784" cy="2809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ru-RU" sz="6600" dirty="0">
                <a:solidFill>
                  <a:srgbClr val="FFFFFF"/>
                </a:solidFill>
                <a:latin typeface="Forum"/>
              </a:rPr>
              <a:t>8</a:t>
            </a:r>
            <a:r>
              <a:rPr lang="en-US" sz="6600" dirty="0">
                <a:solidFill>
                  <a:srgbClr val="FFFFFF"/>
                </a:solidFill>
                <a:latin typeface="Forum"/>
              </a:rPr>
              <a:t>.</a:t>
            </a:r>
            <a:r>
              <a:rPr lang="ru-RU" sz="6600" dirty="0">
                <a:solidFill>
                  <a:srgbClr val="FFFFFF"/>
                </a:solidFill>
                <a:latin typeface="Forum"/>
              </a:rPr>
              <a:t>Обратите внимание на обозначения!</a:t>
            </a:r>
            <a:endParaRPr lang="en-US" sz="6600" dirty="0">
              <a:solidFill>
                <a:srgbClr val="FFFFFF"/>
              </a:solidFill>
              <a:latin typeface="Forum"/>
            </a:endParaRPr>
          </a:p>
        </p:txBody>
      </p:sp>
      <p:sp>
        <p:nvSpPr>
          <p:cNvPr id="13" name="AutoShape 13"/>
          <p:cNvSpPr/>
          <p:nvPr/>
        </p:nvSpPr>
        <p:spPr>
          <a:xfrm rot="-10800000">
            <a:off x="8933416" y="4676791"/>
            <a:ext cx="81153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B033B-A033-5D44-AE85-CF92C053B2F4}"/>
              </a:ext>
            </a:extLst>
          </p:cNvPr>
          <p:cNvSpPr txBox="1"/>
          <p:nvPr/>
        </p:nvSpPr>
        <p:spPr>
          <a:xfrm>
            <a:off x="11285482" y="9366604"/>
            <a:ext cx="71881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*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Подробно с документом вы можете ознакомиться по ссылке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" dirty="0">
                <a:solidFill>
                  <a:schemeClr val="bg1"/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https://mintrud.gov.ru/ministry/programms/anticorruption/9/5</a:t>
            </a:r>
            <a:endParaRPr lang="ru-RU" dirty="0">
              <a:solidFill>
                <a:schemeClr val="bg1"/>
              </a:solidFill>
              <a:latin typeface="Helvetica" pitchFamily="2" charset="0"/>
            </a:endParaRPr>
          </a:p>
          <a:p>
            <a:endParaRPr lang="ru-RU" sz="1400" dirty="0">
              <a:latin typeface="Helvetica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44D49-33BB-8B49-9E00-EA548274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88007"/>
            <a:ext cx="11056882" cy="4744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лево 14">
            <a:extLst>
              <a:ext uri="{FF2B5EF4-FFF2-40B4-BE49-F238E27FC236}">
                <a16:creationId xmlns:a16="http://schemas.microsoft.com/office/drawing/2014/main" id="{87941375-AA60-134B-8024-20DE36F22892}"/>
              </a:ext>
            </a:extLst>
          </p:cNvPr>
          <p:cNvSpPr/>
          <p:nvPr/>
        </p:nvSpPr>
        <p:spPr>
          <a:xfrm>
            <a:off x="12153378" y="6480318"/>
            <a:ext cx="1452713" cy="1169406"/>
          </a:xfrm>
          <a:prstGeom prst="leftArrow">
            <a:avLst/>
          </a:prstGeom>
          <a:solidFill>
            <a:srgbClr val="F03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8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640</Words>
  <Application>Microsoft Macintosh PowerPoint</Application>
  <PresentationFormat>Произвольный</PresentationFormat>
  <Paragraphs>73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TT Drugs Bold</vt:lpstr>
      <vt:lpstr>Arial</vt:lpstr>
      <vt:lpstr>Helvetica</vt:lpstr>
      <vt:lpstr>Forum</vt:lpstr>
      <vt:lpstr>TT Drugs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Органические Фигуры Мастер-Класс по Лидерству Вебинар Keynote Презентация</dc:title>
  <cp:lastModifiedBy>Гаджиева Аида Тимуровна</cp:lastModifiedBy>
  <cp:revision>32</cp:revision>
  <dcterms:created xsi:type="dcterms:W3CDTF">2006-08-16T00:00:00Z</dcterms:created>
  <dcterms:modified xsi:type="dcterms:W3CDTF">2022-01-05T18:49:18Z</dcterms:modified>
  <dc:identifier>DAE0mdQyVLs</dc:identifier>
</cp:coreProperties>
</file>