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79" r:id="rId4"/>
    <p:sldId id="280" r:id="rId5"/>
    <p:sldId id="257" r:id="rId6"/>
    <p:sldId id="262" r:id="rId7"/>
    <p:sldId id="272" r:id="rId8"/>
    <p:sldId id="273" r:id="rId9"/>
    <p:sldId id="281" r:id="rId10"/>
    <p:sldId id="263" r:id="rId11"/>
    <p:sldId id="266" r:id="rId12"/>
    <p:sldId id="270" r:id="rId13"/>
    <p:sldId id="271" r:id="rId14"/>
    <p:sldId id="269" r:id="rId15"/>
    <p:sldId id="276" r:id="rId16"/>
    <p:sldId id="283" r:id="rId17"/>
    <p:sldId id="285" r:id="rId18"/>
    <p:sldId id="286" r:id="rId19"/>
    <p:sldId id="284" r:id="rId2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0" autoAdjust="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A7A4F-6597-442D-8089-2D3EA40011C9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77C1-CA0A-482A-A71E-44405D68A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1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7C1-CA0A-482A-A71E-44405D68A0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7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994F2A-E208-4C22-87B8-59DF3ACD202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423BC7-7551-440A-B947-9C5329F33E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226" y="2828673"/>
            <a:ext cx="5948516" cy="253974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 РАЗВИТИИ СИСТЕМЫ ВЫЯВЛЕНИЯ, ПОДДЕРЖКИ 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ТАЛАНТЛИВЫХ 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ОДАРЕННЫХ ДЕТЕЙ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 РЕСПУБЛИКЕ ДАГЕСТАН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0699d4a6d1d82966d86442b70eda5d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3" r="15530"/>
          <a:stretch/>
        </p:blipFill>
        <p:spPr bwMode="auto">
          <a:xfrm>
            <a:off x="688258" y="393522"/>
            <a:ext cx="4710507" cy="45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5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2265" y="170643"/>
            <a:ext cx="5751501" cy="54102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ОЛИМПИАДНЫЕ КРУЖКИ</a:t>
            </a:r>
          </a:p>
        </p:txBody>
      </p:sp>
      <p:pic>
        <p:nvPicPr>
          <p:cNvPr id="1026" name="Рисунок 1" descr="Описание: C:\Users\Admin\AppData\Local\Temp\HamsterArc4\{d2bbc7ee-38cb-4084-a2f2-cb252c4cfbcc}\14-05-2018_12-22-49\Биология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0" y="441156"/>
            <a:ext cx="3115781" cy="123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4" descr="Описание: C:\Users\Admin\AppData\Local\Temp\HamsterArc4\{f8ee77e9-260d-44b7-bfc8-198394ec3dde}\14-05-2018_12-22-49\Физ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54" y="3124616"/>
            <a:ext cx="2337812" cy="13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7" descr="Описание: Описание: C:\Users\Admin\AppData\Local\Temp\HamsterArc4\{6f366491-0ce1-4413-a00e-f54749e20f88}\14-05-2018_12-22-49\Эколог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2044" r="13333" b="13290"/>
          <a:stretch>
            <a:fillRect/>
          </a:stretch>
        </p:blipFill>
        <p:spPr bwMode="auto">
          <a:xfrm>
            <a:off x="299860" y="2130423"/>
            <a:ext cx="2449616" cy="215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0" descr="Описание: C:\Users\Admin\AppData\Local\Temp\HamsterArc4\{d87755d0-d380-4706-ae32-bf107368a5dd}\14-05-2018_12-22-49\Математи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71" y="2844885"/>
            <a:ext cx="2338302" cy="15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6" descr="Описание: Описание: C:\Users\Admin\AppData\Local\Temp\HamsterArc4\{d2c09d22-f942-4a2b-96d8-ff05dbcfc924}\14-05-2018_12-22-49\Хим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0" y="4540580"/>
            <a:ext cx="2717310" cy="146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17867" r="25232" b="9222"/>
          <a:stretch>
            <a:fillRect/>
          </a:stretch>
        </p:blipFill>
        <p:spPr bwMode="auto">
          <a:xfrm>
            <a:off x="6897316" y="878169"/>
            <a:ext cx="2020543" cy="15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9" descr="Описание: C:\Users\Admin\AppData\Local\Temp\HamsterArc4\{f82ec7e0-d8dd-42ee-ad4c-9b9638690581}\14-05-2018_12-22-49\Литератур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966" y="4050154"/>
            <a:ext cx="1990756" cy="234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8" descr="Описание: C:\Users\Admin\AppData\Local\Temp\HamsterArc4\{a8d672a5-176b-4282-b663-29fc189b605a}\14-05-2018_12-22-49\Экономик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76" y="958378"/>
            <a:ext cx="2390815" cy="134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29106" r="34145" b="19597"/>
          <a:stretch>
            <a:fillRect/>
          </a:stretch>
        </p:blipFill>
        <p:spPr bwMode="auto">
          <a:xfrm>
            <a:off x="9388749" y="232031"/>
            <a:ext cx="2443149" cy="14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7044" y="1716356"/>
            <a:ext cx="2078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«ЮНЫЙ БИОЛОГ»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22" y="6004829"/>
            <a:ext cx="1742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ХИМИИ»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75952" y="2248005"/>
            <a:ext cx="2059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«ОЛИМПИАДНАЯ </a:t>
            </a:r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5562" y="4416849"/>
            <a:ext cx="3674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«ОЛИМПИАДНАЯ МАТЕМАТИКА»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9519" y="4371303"/>
            <a:ext cx="2490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«ФИЗИКА В ЗАДАЧАХ»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6083297" y="2465739"/>
            <a:ext cx="34196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КОМПЬЮТЕРНОГО МАСТЕРСТВА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43766" y="1648712"/>
            <a:ext cx="3133114" cy="3385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#ОБЩЕСТВО#_#ЗНАНИЕ#</a:t>
            </a:r>
          </a:p>
        </p:txBody>
      </p:sp>
      <p:pic>
        <p:nvPicPr>
          <p:cNvPr id="1039" name="Рисунок 2" descr="Описание: C:\Users\Admin\AppData\Local\Temp\HamsterArc4\{042437f2-c4ef-4098-b8d5-20b65909a74d}\14-05-2018_12-22-49\История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482" y="2177004"/>
            <a:ext cx="2132240" cy="14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043766" y="3611019"/>
            <a:ext cx="306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«РОССИЯ – МОЯ ИСТОРИЯ»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21509" y="6388762"/>
            <a:ext cx="2671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МИРЕ ЛИТЕРАТУРЫ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41" name="Picture 17" descr="«Русское слово»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89" y="4764557"/>
            <a:ext cx="2409348" cy="18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«Школа безопасности»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43" y="4711223"/>
            <a:ext cx="1976157" cy="19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11476" y="6512990"/>
            <a:ext cx="3017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«ШКОЛА БЕЗОПАСНОСТИ»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193005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05" y="455261"/>
            <a:ext cx="8683348" cy="104599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УЧЕБНО-ТРЕНИРОВОЧНЫЕ СБОРЫ И ОБРАЗОВАТЕЛЬНЫЕ СМЕНЫ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60889"/>
              </p:ext>
            </p:extLst>
          </p:nvPr>
        </p:nvGraphicFramePr>
        <p:xfrm>
          <a:off x="737419" y="1720200"/>
          <a:ext cx="10743976" cy="4230253"/>
        </p:xfrm>
        <a:graphic>
          <a:graphicData uri="http://schemas.openxmlformats.org/drawingml/2006/table">
            <a:tbl>
              <a:tblPr firstRow="1" bandRow="1"/>
              <a:tblGrid>
                <a:gridCol w="1671484">
                  <a:extLst>
                    <a:ext uri="{9D8B030D-6E8A-4147-A177-3AD203B41FA5}">
                      <a16:colId xmlns:a16="http://schemas.microsoft.com/office/drawing/2014/main" val="2000031847"/>
                    </a:ext>
                  </a:extLst>
                </a:gridCol>
                <a:gridCol w="1558265">
                  <a:extLst>
                    <a:ext uri="{9D8B030D-6E8A-4147-A177-3AD203B41FA5}">
                      <a16:colId xmlns:a16="http://schemas.microsoft.com/office/drawing/2014/main" val="851599892"/>
                    </a:ext>
                  </a:extLst>
                </a:gridCol>
                <a:gridCol w="1511398">
                  <a:extLst>
                    <a:ext uri="{9D8B030D-6E8A-4147-A177-3AD203B41FA5}">
                      <a16:colId xmlns:a16="http://schemas.microsoft.com/office/drawing/2014/main" val="2097050564"/>
                    </a:ext>
                  </a:extLst>
                </a:gridCol>
                <a:gridCol w="1511398">
                  <a:extLst>
                    <a:ext uri="{9D8B030D-6E8A-4147-A177-3AD203B41FA5}">
                      <a16:colId xmlns:a16="http://schemas.microsoft.com/office/drawing/2014/main" val="2297594960"/>
                    </a:ext>
                  </a:extLst>
                </a:gridCol>
                <a:gridCol w="1447863">
                  <a:extLst>
                    <a:ext uri="{9D8B030D-6E8A-4147-A177-3AD203B41FA5}">
                      <a16:colId xmlns:a16="http://schemas.microsoft.com/office/drawing/2014/main" val="2209854994"/>
                    </a:ext>
                  </a:extLst>
                </a:gridCol>
                <a:gridCol w="1521784">
                  <a:extLst>
                    <a:ext uri="{9D8B030D-6E8A-4147-A177-3AD203B41FA5}">
                      <a16:colId xmlns:a16="http://schemas.microsoft.com/office/drawing/2014/main" val="239287095"/>
                    </a:ext>
                  </a:extLst>
                </a:gridCol>
                <a:gridCol w="1521784">
                  <a:extLst>
                    <a:ext uri="{9D8B030D-6E8A-4147-A177-3AD203B41FA5}">
                      <a16:colId xmlns:a16="http://schemas.microsoft.com/office/drawing/2014/main" val="62411972"/>
                    </a:ext>
                  </a:extLst>
                </a:gridCol>
              </a:tblGrid>
              <a:tr h="113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13" marR="82713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у.г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у.г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у.г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у.г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</a:t>
                      </a:r>
                      <a:r>
                        <a:rPr lang="ru-RU" sz="1800" b="1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у.г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49253"/>
                  </a:ext>
                </a:extLst>
              </a:tr>
              <a:tr h="1547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смен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29102"/>
                  </a:ext>
                </a:extLst>
              </a:tr>
              <a:tr h="1547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1425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1075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3415</a:t>
                      </a:r>
                    </a:p>
                  </a:txBody>
                  <a:tcPr marL="82713" marR="82713" marT="41357" marB="4135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60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46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РЦВРТ\РЦВРТ\ФОТО\Смены\IMG_20191120_153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47" y="452809"/>
            <a:ext cx="5334999" cy="30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РЦВРТ\РЦВРТ\ФОТО\Смены\IMG-20190818-WA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942">
            <a:off x="270766" y="465599"/>
            <a:ext cx="3281720" cy="24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РЦВРТ\РЦВРТ\ФОТО\Смены\IMG-20190820-WA0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040">
            <a:off x="8519610" y="495360"/>
            <a:ext cx="3202360" cy="24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:\РЦВРТ\РЦВРТ\ФОТО\Смены\IMG-20190926-WA0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922">
            <a:off x="8218788" y="3493672"/>
            <a:ext cx="3602724" cy="270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:\РЦВРТ\РЦВРТ\ФОТО\Смены\IMG-20190928-WA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19" y="4069607"/>
            <a:ext cx="3555629" cy="26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:\РЦВРТ\РЦВРТ\ФОТО\Смены\IMG_20191007_1538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374">
            <a:off x="299538" y="3599582"/>
            <a:ext cx="4258481" cy="23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3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РЦВРТ\РЦВРТ\ФОТО\Смены\IMG_20190819_184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5524">
            <a:off x="7636825" y="784110"/>
            <a:ext cx="4249397" cy="23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РЦВРТ\РЦВРТ\ФОТО\Смены\IMG_20190823_20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2036">
            <a:off x="2554261" y="708120"/>
            <a:ext cx="3284706" cy="18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РЦВРТ\РЦВРТ\ФОТО\Смены\IMG-20190819-WA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7" y="3720605"/>
            <a:ext cx="3661050" cy="27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:\РЦВРТ\РЦВРТ\ФОТО\Смены\IMG-20190829-WA0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919">
            <a:off x="4878024" y="3983919"/>
            <a:ext cx="3596193" cy="269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РЦВРТ\РЦВРТ\ФОТО\Смены\IMG-20191004-WA00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837">
            <a:off x="147544" y="238201"/>
            <a:ext cx="3275656" cy="24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:\РЦВРТ\РЦВРТ\ФОТО\Смены\IMG-20191004-WA01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935">
            <a:off x="2071067" y="3338349"/>
            <a:ext cx="3279588" cy="24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:\РЦВРТ\РЦВРТ\ФОТО\Смены\IMG-20191107-WA00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331">
            <a:off x="327734" y="3066494"/>
            <a:ext cx="2149481" cy="28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:\РЦВРТ\РЦВРТ\ФОТО\Смены\IMG-20191107-WA00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6" y="238274"/>
            <a:ext cx="2812261" cy="21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:\РЦВРТ\РЦВРТ\ФОТО\Смены\IMG_20190819_18323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2" r="9013"/>
          <a:stretch/>
        </p:blipFill>
        <p:spPr bwMode="auto">
          <a:xfrm rot="5201373">
            <a:off x="6161382" y="2297607"/>
            <a:ext cx="2810897" cy="21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1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1" y="468908"/>
            <a:ext cx="11081982" cy="6229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В ОБРАЗОВАТЕЛЬНЫХ ЦЕНТРАХ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82499"/>
              </p:ext>
            </p:extLst>
          </p:nvPr>
        </p:nvGraphicFramePr>
        <p:xfrm>
          <a:off x="684051" y="1091821"/>
          <a:ext cx="10571017" cy="547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73">
                  <a:extLst>
                    <a:ext uri="{9D8B030D-6E8A-4147-A177-3AD203B41FA5}">
                      <a16:colId xmlns:a16="http://schemas.microsoft.com/office/drawing/2014/main" val="3880704128"/>
                    </a:ext>
                  </a:extLst>
                </a:gridCol>
                <a:gridCol w="1382807">
                  <a:extLst>
                    <a:ext uri="{9D8B030D-6E8A-4147-A177-3AD203B41FA5}">
                      <a16:colId xmlns:a16="http://schemas.microsoft.com/office/drawing/2014/main" val="3689122951"/>
                    </a:ext>
                  </a:extLst>
                </a:gridCol>
                <a:gridCol w="1629291">
                  <a:extLst>
                    <a:ext uri="{9D8B030D-6E8A-4147-A177-3AD203B41FA5}">
                      <a16:colId xmlns:a16="http://schemas.microsoft.com/office/drawing/2014/main" val="2971830563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val="3174470541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794062579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val="3566512589"/>
                    </a:ext>
                  </a:extLst>
                </a:gridCol>
                <a:gridCol w="1153899">
                  <a:extLst>
                    <a:ext uri="{9D8B030D-6E8A-4147-A177-3AD203B41FA5}">
                      <a16:colId xmlns:a16="http://schemas.microsoft.com/office/drawing/2014/main" val="1297003645"/>
                    </a:ext>
                  </a:extLst>
                </a:gridCol>
                <a:gridCol w="1076684">
                  <a:extLst>
                    <a:ext uri="{9D8B030D-6E8A-4147-A177-3AD203B41FA5}">
                      <a16:colId xmlns:a16="http://schemas.microsoft.com/office/drawing/2014/main" val="4228549968"/>
                    </a:ext>
                  </a:extLst>
                </a:gridCol>
              </a:tblGrid>
              <a:tr h="122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Коалиция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Фоксфорд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Менделева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ЛМШ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МФТИ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 anchor="ctr"/>
                </a:tc>
                <a:extLst>
                  <a:ext uri="{0D108BD9-81ED-4DB2-BD59-A6C34878D82A}">
                    <a16:rowId xmlns:a16="http://schemas.microsoft.com/office/drawing/2014/main" val="4201535616"/>
                  </a:ext>
                </a:extLst>
              </a:tr>
              <a:tr h="70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extLst>
                  <a:ext uri="{0D108BD9-81ED-4DB2-BD59-A6C34878D82A}">
                    <a16:rowId xmlns:a16="http://schemas.microsoft.com/office/drawing/2014/main" val="3323143883"/>
                  </a:ext>
                </a:extLst>
              </a:tr>
              <a:tr h="70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extLst>
                  <a:ext uri="{0D108BD9-81ED-4DB2-BD59-A6C34878D82A}">
                    <a16:rowId xmlns:a16="http://schemas.microsoft.com/office/drawing/2014/main" val="2988369475"/>
                  </a:ext>
                </a:extLst>
              </a:tr>
              <a:tr h="70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extLst>
                  <a:ext uri="{0D108BD9-81ED-4DB2-BD59-A6C34878D82A}">
                    <a16:rowId xmlns:a16="http://schemas.microsoft.com/office/drawing/2014/main" val="2478521864"/>
                  </a:ext>
                </a:extLst>
              </a:tr>
              <a:tr h="70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extLst>
                  <a:ext uri="{0D108BD9-81ED-4DB2-BD59-A6C34878D82A}">
                    <a16:rowId xmlns:a16="http://schemas.microsoft.com/office/drawing/2014/main" val="1726416554"/>
                  </a:ext>
                </a:extLst>
              </a:tr>
              <a:tr h="708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80516" marR="80516" marT="40258" marB="40258"/>
                </a:tc>
                <a:extLst>
                  <a:ext uri="{0D108BD9-81ED-4DB2-BD59-A6C34878D82A}">
                    <a16:rowId xmlns:a16="http://schemas.microsoft.com/office/drawing/2014/main" val="4060926164"/>
                  </a:ext>
                </a:extLst>
              </a:tr>
              <a:tr h="708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16" marR="80516" marT="40258" marB="40258"/>
                </a:tc>
                <a:extLst>
                  <a:ext uri="{0D108BD9-81ED-4DB2-BD59-A6C34878D82A}">
                    <a16:rowId xmlns:a16="http://schemas.microsoft.com/office/drawing/2014/main" val="407068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30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9936" y="3141317"/>
            <a:ext cx="7960659" cy="2155897"/>
          </a:xfrm>
        </p:spPr>
        <p:txBody>
          <a:bodyPr>
            <a:normAutofit/>
          </a:bodyPr>
          <a:lstStyle/>
          <a:p>
            <a:pPr algn="l"/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46A17-27BD-4D9C-9E12-8007C4B87AC2}"/>
              </a:ext>
            </a:extLst>
          </p:cNvPr>
          <p:cNvSpPr txBox="1"/>
          <p:nvPr/>
        </p:nvSpPr>
        <p:spPr>
          <a:xfrm>
            <a:off x="1899138" y="356517"/>
            <a:ext cx="7837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</a:rPr>
              <a:t>Региональный центр выявления, поддержки и развития способностей и талантов детей и молодежи Республики Дагестан «Альтаир»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274EFD6-1E95-447E-AB90-266B5F943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06877"/>
              </p:ext>
            </p:extLst>
          </p:nvPr>
        </p:nvGraphicFramePr>
        <p:xfrm>
          <a:off x="383702" y="1636653"/>
          <a:ext cx="11424596" cy="489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045">
                  <a:extLst>
                    <a:ext uri="{9D8B030D-6E8A-4147-A177-3AD203B41FA5}">
                      <a16:colId xmlns:a16="http://schemas.microsoft.com/office/drawing/2014/main" val="3689122951"/>
                    </a:ext>
                  </a:extLst>
                </a:gridCol>
                <a:gridCol w="2912684">
                  <a:extLst>
                    <a:ext uri="{9D8B030D-6E8A-4147-A177-3AD203B41FA5}">
                      <a16:colId xmlns:a16="http://schemas.microsoft.com/office/drawing/2014/main" val="2971830563"/>
                    </a:ext>
                  </a:extLst>
                </a:gridCol>
                <a:gridCol w="2914447">
                  <a:extLst>
                    <a:ext uri="{9D8B030D-6E8A-4147-A177-3AD203B41FA5}">
                      <a16:colId xmlns:a16="http://schemas.microsoft.com/office/drawing/2014/main" val="3174470541"/>
                    </a:ext>
                  </a:extLst>
                </a:gridCol>
                <a:gridCol w="3125420">
                  <a:extLst>
                    <a:ext uri="{9D8B030D-6E8A-4147-A177-3AD203B41FA5}">
                      <a16:colId xmlns:a16="http://schemas.microsoft.com/office/drawing/2014/main" val="794062579"/>
                    </a:ext>
                  </a:extLst>
                </a:gridCol>
              </a:tblGrid>
              <a:tr h="1385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программ/ смен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Индикативные показатели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обучающимся)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показатели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обучающимся)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535616"/>
                  </a:ext>
                </a:extLst>
              </a:tr>
              <a:tr h="802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интенсивные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143883"/>
                  </a:ext>
                </a:extLst>
              </a:tr>
              <a:tr h="802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Регулярные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369475"/>
                  </a:ext>
                </a:extLst>
              </a:tr>
              <a:tr h="802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Дистанционные программы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521864"/>
                  </a:ext>
                </a:extLst>
              </a:tr>
              <a:tr h="802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6594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7190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416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2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AFBCB3-DA05-403D-8FB2-7CBDD7B28581}"/>
              </a:ext>
            </a:extLst>
          </p:cNvPr>
          <p:cNvSpPr txBox="1"/>
          <p:nvPr/>
        </p:nvSpPr>
        <p:spPr>
          <a:xfrm>
            <a:off x="834013" y="312728"/>
            <a:ext cx="10872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КЛЮЧЕВЫЕ НАПРАВЛЕНИЯ РАБОТЫ ЦЕНТРА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«АЛЬТАИР»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779A596-BFAB-44D8-8586-76CE5F29E424}"/>
              </a:ext>
            </a:extLst>
          </p:cNvPr>
          <p:cNvSpPr/>
          <p:nvPr/>
        </p:nvSpPr>
        <p:spPr>
          <a:xfrm>
            <a:off x="4687556" y="832690"/>
            <a:ext cx="2341266" cy="980833"/>
          </a:xfrm>
          <a:custGeom>
            <a:avLst/>
            <a:gdLst/>
            <a:ahLst/>
            <a:cxnLst/>
            <a:rect l="l" t="t" r="r" b="b"/>
            <a:pathLst>
              <a:path w="1113155" h="1113154">
                <a:moveTo>
                  <a:pt x="556551" y="1113103"/>
                </a:moveTo>
                <a:lnTo>
                  <a:pt x="508530" y="1111060"/>
                </a:lnTo>
                <a:lnTo>
                  <a:pt x="461643" y="1105043"/>
                </a:lnTo>
                <a:lnTo>
                  <a:pt x="416057" y="1095218"/>
                </a:lnTo>
                <a:lnTo>
                  <a:pt x="371940" y="1081753"/>
                </a:lnTo>
                <a:lnTo>
                  <a:pt x="329458" y="1064815"/>
                </a:lnTo>
                <a:lnTo>
                  <a:pt x="288779" y="1044571"/>
                </a:lnTo>
                <a:lnTo>
                  <a:pt x="250070" y="1021188"/>
                </a:lnTo>
                <a:lnTo>
                  <a:pt x="213497" y="994833"/>
                </a:lnTo>
                <a:lnTo>
                  <a:pt x="179228" y="965672"/>
                </a:lnTo>
                <a:lnTo>
                  <a:pt x="147430" y="933874"/>
                </a:lnTo>
                <a:lnTo>
                  <a:pt x="118270" y="899605"/>
                </a:lnTo>
                <a:lnTo>
                  <a:pt x="91914" y="863033"/>
                </a:lnTo>
                <a:lnTo>
                  <a:pt x="68531" y="824323"/>
                </a:lnTo>
                <a:lnTo>
                  <a:pt x="48287" y="783644"/>
                </a:lnTo>
                <a:lnTo>
                  <a:pt x="31349" y="741163"/>
                </a:lnTo>
                <a:lnTo>
                  <a:pt x="17884" y="697045"/>
                </a:lnTo>
                <a:lnTo>
                  <a:pt x="8060" y="651460"/>
                </a:lnTo>
                <a:lnTo>
                  <a:pt x="2042" y="604573"/>
                </a:lnTo>
                <a:lnTo>
                  <a:pt x="0" y="556551"/>
                </a:lnTo>
                <a:lnTo>
                  <a:pt x="2042" y="508530"/>
                </a:lnTo>
                <a:lnTo>
                  <a:pt x="8060" y="461643"/>
                </a:lnTo>
                <a:lnTo>
                  <a:pt x="17884" y="416057"/>
                </a:lnTo>
                <a:lnTo>
                  <a:pt x="31349" y="371940"/>
                </a:lnTo>
                <a:lnTo>
                  <a:pt x="48287" y="329458"/>
                </a:lnTo>
                <a:lnTo>
                  <a:pt x="68531" y="288779"/>
                </a:lnTo>
                <a:lnTo>
                  <a:pt x="91914" y="250070"/>
                </a:lnTo>
                <a:lnTo>
                  <a:pt x="118270" y="213497"/>
                </a:lnTo>
                <a:lnTo>
                  <a:pt x="147430" y="179228"/>
                </a:lnTo>
                <a:lnTo>
                  <a:pt x="179228" y="147430"/>
                </a:lnTo>
                <a:lnTo>
                  <a:pt x="213497" y="118270"/>
                </a:lnTo>
                <a:lnTo>
                  <a:pt x="250070" y="91914"/>
                </a:lnTo>
                <a:lnTo>
                  <a:pt x="288779" y="68531"/>
                </a:lnTo>
                <a:lnTo>
                  <a:pt x="329458" y="48287"/>
                </a:lnTo>
                <a:lnTo>
                  <a:pt x="371940" y="31349"/>
                </a:lnTo>
                <a:lnTo>
                  <a:pt x="416057" y="17884"/>
                </a:lnTo>
                <a:lnTo>
                  <a:pt x="461643" y="8060"/>
                </a:lnTo>
                <a:lnTo>
                  <a:pt x="508530" y="2042"/>
                </a:lnTo>
                <a:lnTo>
                  <a:pt x="556551" y="0"/>
                </a:lnTo>
                <a:lnTo>
                  <a:pt x="604573" y="2042"/>
                </a:lnTo>
                <a:lnTo>
                  <a:pt x="651460" y="8060"/>
                </a:lnTo>
                <a:lnTo>
                  <a:pt x="697045" y="17884"/>
                </a:lnTo>
                <a:lnTo>
                  <a:pt x="741163" y="31349"/>
                </a:lnTo>
                <a:lnTo>
                  <a:pt x="783644" y="48287"/>
                </a:lnTo>
                <a:lnTo>
                  <a:pt x="824323" y="68531"/>
                </a:lnTo>
                <a:lnTo>
                  <a:pt x="863033" y="91914"/>
                </a:lnTo>
                <a:lnTo>
                  <a:pt x="899605" y="118270"/>
                </a:lnTo>
                <a:lnTo>
                  <a:pt x="933874" y="147430"/>
                </a:lnTo>
                <a:lnTo>
                  <a:pt x="965672" y="179228"/>
                </a:lnTo>
                <a:lnTo>
                  <a:pt x="994833" y="213497"/>
                </a:lnTo>
                <a:lnTo>
                  <a:pt x="1021188" y="250070"/>
                </a:lnTo>
                <a:lnTo>
                  <a:pt x="1044571" y="288779"/>
                </a:lnTo>
                <a:lnTo>
                  <a:pt x="1064815" y="329458"/>
                </a:lnTo>
                <a:lnTo>
                  <a:pt x="1081753" y="371940"/>
                </a:lnTo>
                <a:lnTo>
                  <a:pt x="1095218" y="416057"/>
                </a:lnTo>
                <a:lnTo>
                  <a:pt x="1105043" y="461643"/>
                </a:lnTo>
                <a:lnTo>
                  <a:pt x="1111060" y="508530"/>
                </a:lnTo>
                <a:lnTo>
                  <a:pt x="1113103" y="556551"/>
                </a:lnTo>
                <a:lnTo>
                  <a:pt x="1111060" y="604573"/>
                </a:lnTo>
                <a:lnTo>
                  <a:pt x="1105043" y="651460"/>
                </a:lnTo>
                <a:lnTo>
                  <a:pt x="1095218" y="697045"/>
                </a:lnTo>
                <a:lnTo>
                  <a:pt x="1081753" y="741163"/>
                </a:lnTo>
                <a:lnTo>
                  <a:pt x="1064815" y="783644"/>
                </a:lnTo>
                <a:lnTo>
                  <a:pt x="1044571" y="824323"/>
                </a:lnTo>
                <a:lnTo>
                  <a:pt x="1021188" y="863033"/>
                </a:lnTo>
                <a:lnTo>
                  <a:pt x="994833" y="899605"/>
                </a:lnTo>
                <a:lnTo>
                  <a:pt x="965672" y="933874"/>
                </a:lnTo>
                <a:lnTo>
                  <a:pt x="933874" y="965672"/>
                </a:lnTo>
                <a:lnTo>
                  <a:pt x="899605" y="994833"/>
                </a:lnTo>
                <a:lnTo>
                  <a:pt x="863033" y="1021188"/>
                </a:lnTo>
                <a:lnTo>
                  <a:pt x="824323" y="1044571"/>
                </a:lnTo>
                <a:lnTo>
                  <a:pt x="783644" y="1064815"/>
                </a:lnTo>
                <a:lnTo>
                  <a:pt x="741163" y="1081753"/>
                </a:lnTo>
                <a:lnTo>
                  <a:pt x="697045" y="1095218"/>
                </a:lnTo>
                <a:lnTo>
                  <a:pt x="651460" y="1105043"/>
                </a:lnTo>
                <a:lnTo>
                  <a:pt x="604573" y="1111060"/>
                </a:lnTo>
                <a:lnTo>
                  <a:pt x="556551" y="11131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</a:t>
            </a:r>
          </a:p>
        </p:txBody>
      </p:sp>
      <p:sp>
        <p:nvSpPr>
          <p:cNvPr id="9" name="Прямоугольник: загнутый угол 8">
            <a:extLst>
              <a:ext uri="{FF2B5EF4-FFF2-40B4-BE49-F238E27FC236}">
                <a16:creationId xmlns:a16="http://schemas.microsoft.com/office/drawing/2014/main" id="{383C5722-4C83-4CAC-84E8-F389D4D79B95}"/>
              </a:ext>
            </a:extLst>
          </p:cNvPr>
          <p:cNvSpPr/>
          <p:nvPr/>
        </p:nvSpPr>
        <p:spPr>
          <a:xfrm>
            <a:off x="4551902" y="2101873"/>
            <a:ext cx="3014506" cy="434916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Физика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Математика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Информатика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Технология (робототехника)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Химия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Биология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Астрономия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Обществознание 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Лингвистика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803DD717-6469-4A17-BA86-784C285BA1A9}"/>
              </a:ext>
            </a:extLst>
          </p:cNvPr>
          <p:cNvSpPr/>
          <p:nvPr/>
        </p:nvSpPr>
        <p:spPr>
          <a:xfrm>
            <a:off x="688312" y="872213"/>
            <a:ext cx="2341266" cy="980833"/>
          </a:xfrm>
          <a:custGeom>
            <a:avLst/>
            <a:gdLst/>
            <a:ahLst/>
            <a:cxnLst/>
            <a:rect l="l" t="t" r="r" b="b"/>
            <a:pathLst>
              <a:path w="1113155" h="1113154">
                <a:moveTo>
                  <a:pt x="556551" y="1113103"/>
                </a:moveTo>
                <a:lnTo>
                  <a:pt x="508530" y="1111060"/>
                </a:lnTo>
                <a:lnTo>
                  <a:pt x="461643" y="1105043"/>
                </a:lnTo>
                <a:lnTo>
                  <a:pt x="416057" y="1095218"/>
                </a:lnTo>
                <a:lnTo>
                  <a:pt x="371940" y="1081753"/>
                </a:lnTo>
                <a:lnTo>
                  <a:pt x="329458" y="1064815"/>
                </a:lnTo>
                <a:lnTo>
                  <a:pt x="288779" y="1044571"/>
                </a:lnTo>
                <a:lnTo>
                  <a:pt x="250070" y="1021188"/>
                </a:lnTo>
                <a:lnTo>
                  <a:pt x="213497" y="994833"/>
                </a:lnTo>
                <a:lnTo>
                  <a:pt x="179228" y="965672"/>
                </a:lnTo>
                <a:lnTo>
                  <a:pt x="147430" y="933874"/>
                </a:lnTo>
                <a:lnTo>
                  <a:pt x="118270" y="899605"/>
                </a:lnTo>
                <a:lnTo>
                  <a:pt x="91914" y="863033"/>
                </a:lnTo>
                <a:lnTo>
                  <a:pt x="68531" y="824323"/>
                </a:lnTo>
                <a:lnTo>
                  <a:pt x="48287" y="783644"/>
                </a:lnTo>
                <a:lnTo>
                  <a:pt x="31349" y="741163"/>
                </a:lnTo>
                <a:lnTo>
                  <a:pt x="17884" y="697045"/>
                </a:lnTo>
                <a:lnTo>
                  <a:pt x="8060" y="651460"/>
                </a:lnTo>
                <a:lnTo>
                  <a:pt x="2042" y="604573"/>
                </a:lnTo>
                <a:lnTo>
                  <a:pt x="0" y="556551"/>
                </a:lnTo>
                <a:lnTo>
                  <a:pt x="2042" y="508530"/>
                </a:lnTo>
                <a:lnTo>
                  <a:pt x="8060" y="461643"/>
                </a:lnTo>
                <a:lnTo>
                  <a:pt x="17884" y="416057"/>
                </a:lnTo>
                <a:lnTo>
                  <a:pt x="31349" y="371940"/>
                </a:lnTo>
                <a:lnTo>
                  <a:pt x="48287" y="329458"/>
                </a:lnTo>
                <a:lnTo>
                  <a:pt x="68531" y="288779"/>
                </a:lnTo>
                <a:lnTo>
                  <a:pt x="91914" y="250070"/>
                </a:lnTo>
                <a:lnTo>
                  <a:pt x="118270" y="213497"/>
                </a:lnTo>
                <a:lnTo>
                  <a:pt x="147430" y="179228"/>
                </a:lnTo>
                <a:lnTo>
                  <a:pt x="179228" y="147430"/>
                </a:lnTo>
                <a:lnTo>
                  <a:pt x="213497" y="118270"/>
                </a:lnTo>
                <a:lnTo>
                  <a:pt x="250070" y="91914"/>
                </a:lnTo>
                <a:lnTo>
                  <a:pt x="288779" y="68531"/>
                </a:lnTo>
                <a:lnTo>
                  <a:pt x="329458" y="48287"/>
                </a:lnTo>
                <a:lnTo>
                  <a:pt x="371940" y="31349"/>
                </a:lnTo>
                <a:lnTo>
                  <a:pt x="416057" y="17884"/>
                </a:lnTo>
                <a:lnTo>
                  <a:pt x="461643" y="8060"/>
                </a:lnTo>
                <a:lnTo>
                  <a:pt x="508530" y="2042"/>
                </a:lnTo>
                <a:lnTo>
                  <a:pt x="556551" y="0"/>
                </a:lnTo>
                <a:lnTo>
                  <a:pt x="604573" y="2042"/>
                </a:lnTo>
                <a:lnTo>
                  <a:pt x="651460" y="8060"/>
                </a:lnTo>
                <a:lnTo>
                  <a:pt x="697045" y="17884"/>
                </a:lnTo>
                <a:lnTo>
                  <a:pt x="741163" y="31349"/>
                </a:lnTo>
                <a:lnTo>
                  <a:pt x="783644" y="48287"/>
                </a:lnTo>
                <a:lnTo>
                  <a:pt x="824323" y="68531"/>
                </a:lnTo>
                <a:lnTo>
                  <a:pt x="863033" y="91914"/>
                </a:lnTo>
                <a:lnTo>
                  <a:pt x="899605" y="118270"/>
                </a:lnTo>
                <a:lnTo>
                  <a:pt x="933874" y="147430"/>
                </a:lnTo>
                <a:lnTo>
                  <a:pt x="965672" y="179228"/>
                </a:lnTo>
                <a:lnTo>
                  <a:pt x="994833" y="213497"/>
                </a:lnTo>
                <a:lnTo>
                  <a:pt x="1021188" y="250070"/>
                </a:lnTo>
                <a:lnTo>
                  <a:pt x="1044571" y="288779"/>
                </a:lnTo>
                <a:lnTo>
                  <a:pt x="1064815" y="329458"/>
                </a:lnTo>
                <a:lnTo>
                  <a:pt x="1081753" y="371940"/>
                </a:lnTo>
                <a:lnTo>
                  <a:pt x="1095218" y="416057"/>
                </a:lnTo>
                <a:lnTo>
                  <a:pt x="1105043" y="461643"/>
                </a:lnTo>
                <a:lnTo>
                  <a:pt x="1111060" y="508530"/>
                </a:lnTo>
                <a:lnTo>
                  <a:pt x="1113103" y="556551"/>
                </a:lnTo>
                <a:lnTo>
                  <a:pt x="1111060" y="604573"/>
                </a:lnTo>
                <a:lnTo>
                  <a:pt x="1105043" y="651460"/>
                </a:lnTo>
                <a:lnTo>
                  <a:pt x="1095218" y="697045"/>
                </a:lnTo>
                <a:lnTo>
                  <a:pt x="1081753" y="741163"/>
                </a:lnTo>
                <a:lnTo>
                  <a:pt x="1064815" y="783644"/>
                </a:lnTo>
                <a:lnTo>
                  <a:pt x="1044571" y="824323"/>
                </a:lnTo>
                <a:lnTo>
                  <a:pt x="1021188" y="863033"/>
                </a:lnTo>
                <a:lnTo>
                  <a:pt x="994833" y="899605"/>
                </a:lnTo>
                <a:lnTo>
                  <a:pt x="965672" y="933874"/>
                </a:lnTo>
                <a:lnTo>
                  <a:pt x="933874" y="965672"/>
                </a:lnTo>
                <a:lnTo>
                  <a:pt x="899605" y="994833"/>
                </a:lnTo>
                <a:lnTo>
                  <a:pt x="863033" y="1021188"/>
                </a:lnTo>
                <a:lnTo>
                  <a:pt x="824323" y="1044571"/>
                </a:lnTo>
                <a:lnTo>
                  <a:pt x="783644" y="1064815"/>
                </a:lnTo>
                <a:lnTo>
                  <a:pt x="741163" y="1081753"/>
                </a:lnTo>
                <a:lnTo>
                  <a:pt x="697045" y="1095218"/>
                </a:lnTo>
                <a:lnTo>
                  <a:pt x="651460" y="1105043"/>
                </a:lnTo>
                <a:lnTo>
                  <a:pt x="604573" y="1111060"/>
                </a:lnTo>
                <a:lnTo>
                  <a:pt x="556551" y="11131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Искусство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C4D1BF92-938A-4577-8489-3DBBDFD16EC1}"/>
              </a:ext>
            </a:extLst>
          </p:cNvPr>
          <p:cNvSpPr/>
          <p:nvPr/>
        </p:nvSpPr>
        <p:spPr>
          <a:xfrm>
            <a:off x="8855949" y="904364"/>
            <a:ext cx="2341266" cy="980833"/>
          </a:xfrm>
          <a:custGeom>
            <a:avLst/>
            <a:gdLst/>
            <a:ahLst/>
            <a:cxnLst/>
            <a:rect l="l" t="t" r="r" b="b"/>
            <a:pathLst>
              <a:path w="1113155" h="1113154">
                <a:moveTo>
                  <a:pt x="556551" y="1113103"/>
                </a:moveTo>
                <a:lnTo>
                  <a:pt x="508530" y="1111060"/>
                </a:lnTo>
                <a:lnTo>
                  <a:pt x="461643" y="1105043"/>
                </a:lnTo>
                <a:lnTo>
                  <a:pt x="416057" y="1095218"/>
                </a:lnTo>
                <a:lnTo>
                  <a:pt x="371940" y="1081753"/>
                </a:lnTo>
                <a:lnTo>
                  <a:pt x="329458" y="1064815"/>
                </a:lnTo>
                <a:lnTo>
                  <a:pt x="288779" y="1044571"/>
                </a:lnTo>
                <a:lnTo>
                  <a:pt x="250070" y="1021188"/>
                </a:lnTo>
                <a:lnTo>
                  <a:pt x="213497" y="994833"/>
                </a:lnTo>
                <a:lnTo>
                  <a:pt x="179228" y="965672"/>
                </a:lnTo>
                <a:lnTo>
                  <a:pt x="147430" y="933874"/>
                </a:lnTo>
                <a:lnTo>
                  <a:pt x="118270" y="899605"/>
                </a:lnTo>
                <a:lnTo>
                  <a:pt x="91914" y="863033"/>
                </a:lnTo>
                <a:lnTo>
                  <a:pt x="68531" y="824323"/>
                </a:lnTo>
                <a:lnTo>
                  <a:pt x="48287" y="783644"/>
                </a:lnTo>
                <a:lnTo>
                  <a:pt x="31349" y="741163"/>
                </a:lnTo>
                <a:lnTo>
                  <a:pt x="17884" y="697045"/>
                </a:lnTo>
                <a:lnTo>
                  <a:pt x="8060" y="651460"/>
                </a:lnTo>
                <a:lnTo>
                  <a:pt x="2042" y="604573"/>
                </a:lnTo>
                <a:lnTo>
                  <a:pt x="0" y="556551"/>
                </a:lnTo>
                <a:lnTo>
                  <a:pt x="2042" y="508530"/>
                </a:lnTo>
                <a:lnTo>
                  <a:pt x="8060" y="461643"/>
                </a:lnTo>
                <a:lnTo>
                  <a:pt x="17884" y="416057"/>
                </a:lnTo>
                <a:lnTo>
                  <a:pt x="31349" y="371940"/>
                </a:lnTo>
                <a:lnTo>
                  <a:pt x="48287" y="329458"/>
                </a:lnTo>
                <a:lnTo>
                  <a:pt x="68531" y="288779"/>
                </a:lnTo>
                <a:lnTo>
                  <a:pt x="91914" y="250070"/>
                </a:lnTo>
                <a:lnTo>
                  <a:pt x="118270" y="213497"/>
                </a:lnTo>
                <a:lnTo>
                  <a:pt x="147430" y="179228"/>
                </a:lnTo>
                <a:lnTo>
                  <a:pt x="179228" y="147430"/>
                </a:lnTo>
                <a:lnTo>
                  <a:pt x="213497" y="118270"/>
                </a:lnTo>
                <a:lnTo>
                  <a:pt x="250070" y="91914"/>
                </a:lnTo>
                <a:lnTo>
                  <a:pt x="288779" y="68531"/>
                </a:lnTo>
                <a:lnTo>
                  <a:pt x="329458" y="48287"/>
                </a:lnTo>
                <a:lnTo>
                  <a:pt x="371940" y="31349"/>
                </a:lnTo>
                <a:lnTo>
                  <a:pt x="416057" y="17884"/>
                </a:lnTo>
                <a:lnTo>
                  <a:pt x="461643" y="8060"/>
                </a:lnTo>
                <a:lnTo>
                  <a:pt x="508530" y="2042"/>
                </a:lnTo>
                <a:lnTo>
                  <a:pt x="556551" y="0"/>
                </a:lnTo>
                <a:lnTo>
                  <a:pt x="604573" y="2042"/>
                </a:lnTo>
                <a:lnTo>
                  <a:pt x="651460" y="8060"/>
                </a:lnTo>
                <a:lnTo>
                  <a:pt x="697045" y="17884"/>
                </a:lnTo>
                <a:lnTo>
                  <a:pt x="741163" y="31349"/>
                </a:lnTo>
                <a:lnTo>
                  <a:pt x="783644" y="48287"/>
                </a:lnTo>
                <a:lnTo>
                  <a:pt x="824323" y="68531"/>
                </a:lnTo>
                <a:lnTo>
                  <a:pt x="863033" y="91914"/>
                </a:lnTo>
                <a:lnTo>
                  <a:pt x="899605" y="118270"/>
                </a:lnTo>
                <a:lnTo>
                  <a:pt x="933874" y="147430"/>
                </a:lnTo>
                <a:lnTo>
                  <a:pt x="965672" y="179228"/>
                </a:lnTo>
                <a:lnTo>
                  <a:pt x="994833" y="213497"/>
                </a:lnTo>
                <a:lnTo>
                  <a:pt x="1021188" y="250070"/>
                </a:lnTo>
                <a:lnTo>
                  <a:pt x="1044571" y="288779"/>
                </a:lnTo>
                <a:lnTo>
                  <a:pt x="1064815" y="329458"/>
                </a:lnTo>
                <a:lnTo>
                  <a:pt x="1081753" y="371940"/>
                </a:lnTo>
                <a:lnTo>
                  <a:pt x="1095218" y="416057"/>
                </a:lnTo>
                <a:lnTo>
                  <a:pt x="1105043" y="461643"/>
                </a:lnTo>
                <a:lnTo>
                  <a:pt x="1111060" y="508530"/>
                </a:lnTo>
                <a:lnTo>
                  <a:pt x="1113103" y="556551"/>
                </a:lnTo>
                <a:lnTo>
                  <a:pt x="1111060" y="604573"/>
                </a:lnTo>
                <a:lnTo>
                  <a:pt x="1105043" y="651460"/>
                </a:lnTo>
                <a:lnTo>
                  <a:pt x="1095218" y="697045"/>
                </a:lnTo>
                <a:lnTo>
                  <a:pt x="1081753" y="741163"/>
                </a:lnTo>
                <a:lnTo>
                  <a:pt x="1064815" y="783644"/>
                </a:lnTo>
                <a:lnTo>
                  <a:pt x="1044571" y="824323"/>
                </a:lnTo>
                <a:lnTo>
                  <a:pt x="1021188" y="863033"/>
                </a:lnTo>
                <a:lnTo>
                  <a:pt x="994833" y="899605"/>
                </a:lnTo>
                <a:lnTo>
                  <a:pt x="965672" y="933874"/>
                </a:lnTo>
                <a:lnTo>
                  <a:pt x="933874" y="965672"/>
                </a:lnTo>
                <a:lnTo>
                  <a:pt x="899605" y="994833"/>
                </a:lnTo>
                <a:lnTo>
                  <a:pt x="863033" y="1021188"/>
                </a:lnTo>
                <a:lnTo>
                  <a:pt x="824323" y="1044571"/>
                </a:lnTo>
                <a:lnTo>
                  <a:pt x="783644" y="1064815"/>
                </a:lnTo>
                <a:lnTo>
                  <a:pt x="741163" y="1081753"/>
                </a:lnTo>
                <a:lnTo>
                  <a:pt x="697045" y="1095218"/>
                </a:lnTo>
                <a:lnTo>
                  <a:pt x="651460" y="1105043"/>
                </a:lnTo>
                <a:lnTo>
                  <a:pt x="604573" y="1111060"/>
                </a:lnTo>
                <a:lnTo>
                  <a:pt x="556551" y="11131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</a:t>
            </a:r>
          </a:p>
        </p:txBody>
      </p:sp>
      <p:sp>
        <p:nvSpPr>
          <p:cNvPr id="14" name="Прямоугольник: загнутый угол 13">
            <a:extLst>
              <a:ext uri="{FF2B5EF4-FFF2-40B4-BE49-F238E27FC236}">
                <a16:creationId xmlns:a16="http://schemas.microsoft.com/office/drawing/2014/main" id="{DAF35DAC-D997-4613-BA4F-BD4309719D72}"/>
              </a:ext>
            </a:extLst>
          </p:cNvPr>
          <p:cNvSpPr/>
          <p:nvPr/>
        </p:nvSpPr>
        <p:spPr>
          <a:xfrm>
            <a:off x="351692" y="2101873"/>
            <a:ext cx="3014506" cy="23696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Рисунок, живопись</a:t>
            </a:r>
          </a:p>
          <a:p>
            <a:pPr marL="0" lvl="1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Медиаискусство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(компьютерная графика, анимации)</a:t>
            </a:r>
          </a:p>
          <a:p>
            <a:pPr marL="0" lvl="1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Актерское мастерство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F32D4441-DF6E-492A-8B00-4339FED7E230}"/>
              </a:ext>
            </a:extLst>
          </p:cNvPr>
          <p:cNvSpPr/>
          <p:nvPr/>
        </p:nvSpPr>
        <p:spPr>
          <a:xfrm>
            <a:off x="410308" y="4823029"/>
            <a:ext cx="3377921" cy="1447142"/>
          </a:xfrm>
          <a:custGeom>
            <a:avLst/>
            <a:gdLst/>
            <a:ahLst/>
            <a:cxnLst/>
            <a:rect l="l" t="t" r="r" b="b"/>
            <a:pathLst>
              <a:path w="1113155" h="1113154">
                <a:moveTo>
                  <a:pt x="556551" y="1113103"/>
                </a:moveTo>
                <a:lnTo>
                  <a:pt x="508530" y="1111060"/>
                </a:lnTo>
                <a:lnTo>
                  <a:pt x="461643" y="1105043"/>
                </a:lnTo>
                <a:lnTo>
                  <a:pt x="416057" y="1095218"/>
                </a:lnTo>
                <a:lnTo>
                  <a:pt x="371940" y="1081753"/>
                </a:lnTo>
                <a:lnTo>
                  <a:pt x="329458" y="1064815"/>
                </a:lnTo>
                <a:lnTo>
                  <a:pt x="288779" y="1044571"/>
                </a:lnTo>
                <a:lnTo>
                  <a:pt x="250070" y="1021188"/>
                </a:lnTo>
                <a:lnTo>
                  <a:pt x="213497" y="994833"/>
                </a:lnTo>
                <a:lnTo>
                  <a:pt x="179228" y="965672"/>
                </a:lnTo>
                <a:lnTo>
                  <a:pt x="147430" y="933874"/>
                </a:lnTo>
                <a:lnTo>
                  <a:pt x="118270" y="899605"/>
                </a:lnTo>
                <a:lnTo>
                  <a:pt x="91914" y="863033"/>
                </a:lnTo>
                <a:lnTo>
                  <a:pt x="68531" y="824323"/>
                </a:lnTo>
                <a:lnTo>
                  <a:pt x="48287" y="783644"/>
                </a:lnTo>
                <a:lnTo>
                  <a:pt x="31349" y="741163"/>
                </a:lnTo>
                <a:lnTo>
                  <a:pt x="17884" y="697045"/>
                </a:lnTo>
                <a:lnTo>
                  <a:pt x="8060" y="651460"/>
                </a:lnTo>
                <a:lnTo>
                  <a:pt x="2042" y="604573"/>
                </a:lnTo>
                <a:lnTo>
                  <a:pt x="0" y="556551"/>
                </a:lnTo>
                <a:lnTo>
                  <a:pt x="2042" y="508530"/>
                </a:lnTo>
                <a:lnTo>
                  <a:pt x="8060" y="461643"/>
                </a:lnTo>
                <a:lnTo>
                  <a:pt x="17884" y="416057"/>
                </a:lnTo>
                <a:lnTo>
                  <a:pt x="31349" y="371940"/>
                </a:lnTo>
                <a:lnTo>
                  <a:pt x="48287" y="329458"/>
                </a:lnTo>
                <a:lnTo>
                  <a:pt x="68531" y="288779"/>
                </a:lnTo>
                <a:lnTo>
                  <a:pt x="91914" y="250070"/>
                </a:lnTo>
                <a:lnTo>
                  <a:pt x="118270" y="213497"/>
                </a:lnTo>
                <a:lnTo>
                  <a:pt x="147430" y="179228"/>
                </a:lnTo>
                <a:lnTo>
                  <a:pt x="179228" y="147430"/>
                </a:lnTo>
                <a:lnTo>
                  <a:pt x="213497" y="118270"/>
                </a:lnTo>
                <a:lnTo>
                  <a:pt x="250070" y="91914"/>
                </a:lnTo>
                <a:lnTo>
                  <a:pt x="288779" y="68531"/>
                </a:lnTo>
                <a:lnTo>
                  <a:pt x="329458" y="48287"/>
                </a:lnTo>
                <a:lnTo>
                  <a:pt x="371940" y="31349"/>
                </a:lnTo>
                <a:lnTo>
                  <a:pt x="416057" y="17884"/>
                </a:lnTo>
                <a:lnTo>
                  <a:pt x="461643" y="8060"/>
                </a:lnTo>
                <a:lnTo>
                  <a:pt x="508530" y="2042"/>
                </a:lnTo>
                <a:lnTo>
                  <a:pt x="556551" y="0"/>
                </a:lnTo>
                <a:lnTo>
                  <a:pt x="604573" y="2042"/>
                </a:lnTo>
                <a:lnTo>
                  <a:pt x="651460" y="8060"/>
                </a:lnTo>
                <a:lnTo>
                  <a:pt x="697045" y="17884"/>
                </a:lnTo>
                <a:lnTo>
                  <a:pt x="741163" y="31349"/>
                </a:lnTo>
                <a:lnTo>
                  <a:pt x="783644" y="48287"/>
                </a:lnTo>
                <a:lnTo>
                  <a:pt x="824323" y="68531"/>
                </a:lnTo>
                <a:lnTo>
                  <a:pt x="863033" y="91914"/>
                </a:lnTo>
                <a:lnTo>
                  <a:pt x="899605" y="118270"/>
                </a:lnTo>
                <a:lnTo>
                  <a:pt x="933874" y="147430"/>
                </a:lnTo>
                <a:lnTo>
                  <a:pt x="965672" y="179228"/>
                </a:lnTo>
                <a:lnTo>
                  <a:pt x="994833" y="213497"/>
                </a:lnTo>
                <a:lnTo>
                  <a:pt x="1021188" y="250070"/>
                </a:lnTo>
                <a:lnTo>
                  <a:pt x="1044571" y="288779"/>
                </a:lnTo>
                <a:lnTo>
                  <a:pt x="1064815" y="329458"/>
                </a:lnTo>
                <a:lnTo>
                  <a:pt x="1081753" y="371940"/>
                </a:lnTo>
                <a:lnTo>
                  <a:pt x="1095218" y="416057"/>
                </a:lnTo>
                <a:lnTo>
                  <a:pt x="1105043" y="461643"/>
                </a:lnTo>
                <a:lnTo>
                  <a:pt x="1111060" y="508530"/>
                </a:lnTo>
                <a:lnTo>
                  <a:pt x="1113103" y="556551"/>
                </a:lnTo>
                <a:lnTo>
                  <a:pt x="1111060" y="604573"/>
                </a:lnTo>
                <a:lnTo>
                  <a:pt x="1105043" y="651460"/>
                </a:lnTo>
                <a:lnTo>
                  <a:pt x="1095218" y="697045"/>
                </a:lnTo>
                <a:lnTo>
                  <a:pt x="1081753" y="741163"/>
                </a:lnTo>
                <a:lnTo>
                  <a:pt x="1064815" y="783644"/>
                </a:lnTo>
                <a:lnTo>
                  <a:pt x="1044571" y="824323"/>
                </a:lnTo>
                <a:lnTo>
                  <a:pt x="1021188" y="863033"/>
                </a:lnTo>
                <a:lnTo>
                  <a:pt x="994833" y="899605"/>
                </a:lnTo>
                <a:lnTo>
                  <a:pt x="965672" y="933874"/>
                </a:lnTo>
                <a:lnTo>
                  <a:pt x="933874" y="965672"/>
                </a:lnTo>
                <a:lnTo>
                  <a:pt x="899605" y="994833"/>
                </a:lnTo>
                <a:lnTo>
                  <a:pt x="863033" y="1021188"/>
                </a:lnTo>
                <a:lnTo>
                  <a:pt x="824323" y="1044571"/>
                </a:lnTo>
                <a:lnTo>
                  <a:pt x="783644" y="1064815"/>
                </a:lnTo>
                <a:lnTo>
                  <a:pt x="741163" y="1081753"/>
                </a:lnTo>
                <a:lnTo>
                  <a:pt x="697045" y="1095218"/>
                </a:lnTo>
                <a:lnTo>
                  <a:pt x="651460" y="1105043"/>
                </a:lnTo>
                <a:lnTo>
                  <a:pt x="604573" y="1111060"/>
                </a:lnTo>
                <a:lnTo>
                  <a:pt x="556551" y="11131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творчество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загнутый угол 15">
            <a:extLst>
              <a:ext uri="{FF2B5EF4-FFF2-40B4-BE49-F238E27FC236}">
                <a16:creationId xmlns:a16="http://schemas.microsoft.com/office/drawing/2014/main" id="{501FE306-D4BC-452C-A944-4B998CE4983C}"/>
              </a:ext>
            </a:extLst>
          </p:cNvPr>
          <p:cNvSpPr/>
          <p:nvPr/>
        </p:nvSpPr>
        <p:spPr>
          <a:xfrm>
            <a:off x="8752113" y="2101873"/>
            <a:ext cx="2781721" cy="23696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Шахматы</a:t>
            </a: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Волейбол</a:t>
            </a: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Гимнастика</a:t>
            </a: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Футбол</a:t>
            </a:r>
          </a:p>
          <a:p>
            <a:pPr marL="0" lvl="1" algn="ctr"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0D574F9-2F19-4E0B-B83E-650342FB2031}"/>
              </a:ext>
            </a:extLst>
          </p:cNvPr>
          <p:cNvSpPr/>
          <p:nvPr/>
        </p:nvSpPr>
        <p:spPr>
          <a:xfrm>
            <a:off x="8403771" y="4823029"/>
            <a:ext cx="3377921" cy="1447142"/>
          </a:xfrm>
          <a:custGeom>
            <a:avLst/>
            <a:gdLst/>
            <a:ahLst/>
            <a:cxnLst/>
            <a:rect l="l" t="t" r="r" b="b"/>
            <a:pathLst>
              <a:path w="1113155" h="1113154">
                <a:moveTo>
                  <a:pt x="556551" y="1113103"/>
                </a:moveTo>
                <a:lnTo>
                  <a:pt x="508530" y="1111060"/>
                </a:lnTo>
                <a:lnTo>
                  <a:pt x="461643" y="1105043"/>
                </a:lnTo>
                <a:lnTo>
                  <a:pt x="416057" y="1095218"/>
                </a:lnTo>
                <a:lnTo>
                  <a:pt x="371940" y="1081753"/>
                </a:lnTo>
                <a:lnTo>
                  <a:pt x="329458" y="1064815"/>
                </a:lnTo>
                <a:lnTo>
                  <a:pt x="288779" y="1044571"/>
                </a:lnTo>
                <a:lnTo>
                  <a:pt x="250070" y="1021188"/>
                </a:lnTo>
                <a:lnTo>
                  <a:pt x="213497" y="994833"/>
                </a:lnTo>
                <a:lnTo>
                  <a:pt x="179228" y="965672"/>
                </a:lnTo>
                <a:lnTo>
                  <a:pt x="147430" y="933874"/>
                </a:lnTo>
                <a:lnTo>
                  <a:pt x="118270" y="899605"/>
                </a:lnTo>
                <a:lnTo>
                  <a:pt x="91914" y="863033"/>
                </a:lnTo>
                <a:lnTo>
                  <a:pt x="68531" y="824323"/>
                </a:lnTo>
                <a:lnTo>
                  <a:pt x="48287" y="783644"/>
                </a:lnTo>
                <a:lnTo>
                  <a:pt x="31349" y="741163"/>
                </a:lnTo>
                <a:lnTo>
                  <a:pt x="17884" y="697045"/>
                </a:lnTo>
                <a:lnTo>
                  <a:pt x="8060" y="651460"/>
                </a:lnTo>
                <a:lnTo>
                  <a:pt x="2042" y="604573"/>
                </a:lnTo>
                <a:lnTo>
                  <a:pt x="0" y="556551"/>
                </a:lnTo>
                <a:lnTo>
                  <a:pt x="2042" y="508530"/>
                </a:lnTo>
                <a:lnTo>
                  <a:pt x="8060" y="461643"/>
                </a:lnTo>
                <a:lnTo>
                  <a:pt x="17884" y="416057"/>
                </a:lnTo>
                <a:lnTo>
                  <a:pt x="31349" y="371940"/>
                </a:lnTo>
                <a:lnTo>
                  <a:pt x="48287" y="329458"/>
                </a:lnTo>
                <a:lnTo>
                  <a:pt x="68531" y="288779"/>
                </a:lnTo>
                <a:lnTo>
                  <a:pt x="91914" y="250070"/>
                </a:lnTo>
                <a:lnTo>
                  <a:pt x="118270" y="213497"/>
                </a:lnTo>
                <a:lnTo>
                  <a:pt x="147430" y="179228"/>
                </a:lnTo>
                <a:lnTo>
                  <a:pt x="179228" y="147430"/>
                </a:lnTo>
                <a:lnTo>
                  <a:pt x="213497" y="118270"/>
                </a:lnTo>
                <a:lnTo>
                  <a:pt x="250070" y="91914"/>
                </a:lnTo>
                <a:lnTo>
                  <a:pt x="288779" y="68531"/>
                </a:lnTo>
                <a:lnTo>
                  <a:pt x="329458" y="48287"/>
                </a:lnTo>
                <a:lnTo>
                  <a:pt x="371940" y="31349"/>
                </a:lnTo>
                <a:lnTo>
                  <a:pt x="416057" y="17884"/>
                </a:lnTo>
                <a:lnTo>
                  <a:pt x="461643" y="8060"/>
                </a:lnTo>
                <a:lnTo>
                  <a:pt x="508530" y="2042"/>
                </a:lnTo>
                <a:lnTo>
                  <a:pt x="556551" y="0"/>
                </a:lnTo>
                <a:lnTo>
                  <a:pt x="604573" y="2042"/>
                </a:lnTo>
                <a:lnTo>
                  <a:pt x="651460" y="8060"/>
                </a:lnTo>
                <a:lnTo>
                  <a:pt x="697045" y="17884"/>
                </a:lnTo>
                <a:lnTo>
                  <a:pt x="741163" y="31349"/>
                </a:lnTo>
                <a:lnTo>
                  <a:pt x="783644" y="48287"/>
                </a:lnTo>
                <a:lnTo>
                  <a:pt x="824323" y="68531"/>
                </a:lnTo>
                <a:lnTo>
                  <a:pt x="863033" y="91914"/>
                </a:lnTo>
                <a:lnTo>
                  <a:pt x="899605" y="118270"/>
                </a:lnTo>
                <a:lnTo>
                  <a:pt x="933874" y="147430"/>
                </a:lnTo>
                <a:lnTo>
                  <a:pt x="965672" y="179228"/>
                </a:lnTo>
                <a:lnTo>
                  <a:pt x="994833" y="213497"/>
                </a:lnTo>
                <a:lnTo>
                  <a:pt x="1021188" y="250070"/>
                </a:lnTo>
                <a:lnTo>
                  <a:pt x="1044571" y="288779"/>
                </a:lnTo>
                <a:lnTo>
                  <a:pt x="1064815" y="329458"/>
                </a:lnTo>
                <a:lnTo>
                  <a:pt x="1081753" y="371940"/>
                </a:lnTo>
                <a:lnTo>
                  <a:pt x="1095218" y="416057"/>
                </a:lnTo>
                <a:lnTo>
                  <a:pt x="1105043" y="461643"/>
                </a:lnTo>
                <a:lnTo>
                  <a:pt x="1111060" y="508530"/>
                </a:lnTo>
                <a:lnTo>
                  <a:pt x="1113103" y="556551"/>
                </a:lnTo>
                <a:lnTo>
                  <a:pt x="1111060" y="604573"/>
                </a:lnTo>
                <a:lnTo>
                  <a:pt x="1105043" y="651460"/>
                </a:lnTo>
                <a:lnTo>
                  <a:pt x="1095218" y="697045"/>
                </a:lnTo>
                <a:lnTo>
                  <a:pt x="1081753" y="741163"/>
                </a:lnTo>
                <a:lnTo>
                  <a:pt x="1064815" y="783644"/>
                </a:lnTo>
                <a:lnTo>
                  <a:pt x="1044571" y="824323"/>
                </a:lnTo>
                <a:lnTo>
                  <a:pt x="1021188" y="863033"/>
                </a:lnTo>
                <a:lnTo>
                  <a:pt x="994833" y="899605"/>
                </a:lnTo>
                <a:lnTo>
                  <a:pt x="965672" y="933874"/>
                </a:lnTo>
                <a:lnTo>
                  <a:pt x="933874" y="965672"/>
                </a:lnTo>
                <a:lnTo>
                  <a:pt x="899605" y="994833"/>
                </a:lnTo>
                <a:lnTo>
                  <a:pt x="863033" y="1021188"/>
                </a:lnTo>
                <a:lnTo>
                  <a:pt x="824323" y="1044571"/>
                </a:lnTo>
                <a:lnTo>
                  <a:pt x="783644" y="1064815"/>
                </a:lnTo>
                <a:lnTo>
                  <a:pt x="741163" y="1081753"/>
                </a:lnTo>
                <a:lnTo>
                  <a:pt x="697045" y="1095218"/>
                </a:lnTo>
                <a:lnTo>
                  <a:pt x="651460" y="1105043"/>
                </a:lnTo>
                <a:lnTo>
                  <a:pt x="604573" y="1111060"/>
                </a:lnTo>
                <a:lnTo>
                  <a:pt x="556551" y="11131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457200"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4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31D3325-AE17-44D5-B604-BFC03A4BD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834205"/>
              </p:ext>
            </p:extLst>
          </p:nvPr>
        </p:nvGraphicFramePr>
        <p:xfrm>
          <a:off x="1723040" y="0"/>
          <a:ext cx="8440464" cy="685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6911212" imgH="5615632" progId="Acrobat.Document.DC">
                  <p:embed/>
                </p:oleObj>
              </mc:Choice>
              <mc:Fallback>
                <p:oleObj name="Acrobat Document" r:id="rId3" imgW="6911212" imgH="561563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3040" y="0"/>
                        <a:ext cx="8440464" cy="6856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18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07A59C0-BA1E-4BB3-B1F9-45F236D73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0456"/>
              </p:ext>
            </p:extLst>
          </p:nvPr>
        </p:nvGraphicFramePr>
        <p:xfrm>
          <a:off x="1359693" y="0"/>
          <a:ext cx="9472613" cy="669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9075096" imgH="6415758" progId="Acrobat.Document.DC">
                  <p:embed/>
                </p:oleObj>
              </mc:Choice>
              <mc:Fallback>
                <p:oleObj name="Acrobat Document" r:id="rId3" imgW="9075096" imgH="641575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9693" y="0"/>
                        <a:ext cx="9472613" cy="669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85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3320-2C48-4291-B103-A2BDE879F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6" t="28718" r="22115" b="29377"/>
          <a:stretch/>
        </p:blipFill>
        <p:spPr>
          <a:xfrm>
            <a:off x="0" y="1282699"/>
            <a:ext cx="12157985" cy="5068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3928FB-58EE-4D99-A8F6-D77C6AF14531}"/>
              </a:ext>
            </a:extLst>
          </p:cNvPr>
          <p:cNvSpPr txBox="1"/>
          <p:nvPr/>
        </p:nvSpPr>
        <p:spPr>
          <a:xfrm>
            <a:off x="723900" y="134035"/>
            <a:ext cx="1092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квалификации и профессиональной переподготовки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7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15CB4E-FE3F-416A-97D7-0A28885B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3" y="176765"/>
            <a:ext cx="11601450" cy="646576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20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11CD2CE-E923-479A-9369-91EA96CB873F}"/>
              </a:ext>
            </a:extLst>
          </p:cNvPr>
          <p:cNvSpPr/>
          <p:nvPr/>
        </p:nvSpPr>
        <p:spPr>
          <a:xfrm>
            <a:off x="472784" y="481841"/>
            <a:ext cx="11068908" cy="25326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32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с одаренными детьми является формирование эффективной системы выявления, поддержки и развития способностей и талантов у детей и молодежи  в</a:t>
            </a:r>
            <a:r>
              <a:rPr lang="ru-RU" sz="32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науки,</a:t>
            </a:r>
            <a:r>
              <a:rPr lang="ru-RU" sz="32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r>
              <a:rPr lang="ru-RU" sz="3200" b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80573-DF7D-4895-ABE3-8AFE47EBA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770">
            <a:off x="472784" y="3635315"/>
            <a:ext cx="3385738" cy="225737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3FF8BA-C91A-42B5-9568-32E49A5D9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766">
            <a:off x="8434767" y="3556664"/>
            <a:ext cx="3385738" cy="225737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E331CE-91B9-40C0-B493-DF344FECB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90" y="3635318"/>
            <a:ext cx="3386059" cy="225737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40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97467C-8504-4838-A122-06F1B7274CD4}"/>
              </a:ext>
            </a:extLst>
          </p:cNvPr>
          <p:cNvSpPr txBox="1"/>
          <p:nvPr/>
        </p:nvSpPr>
        <p:spPr>
          <a:xfrm>
            <a:off x="5115232" y="3230485"/>
            <a:ext cx="19615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algn="ctr"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C3021-7162-4000-8F62-F0C223495BF5}"/>
              </a:ext>
            </a:extLst>
          </p:cNvPr>
          <p:cNvSpPr txBox="1"/>
          <p:nvPr/>
        </p:nvSpPr>
        <p:spPr>
          <a:xfrm>
            <a:off x="109366" y="531138"/>
            <a:ext cx="2227006" cy="579572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Консолидация ресурсов образовательных организаций, работающих с проявившими выдающиеся способности и 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высокомотивиро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ванными детьми и молодежью, организаторов мероприятий, способствующих выявлению одаренных детей по направлениям «Наука», «Искусство» и «Спорт»;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4BB48-1D42-4B5B-92A9-DF5F6D443B5C}"/>
              </a:ext>
            </a:extLst>
          </p:cNvPr>
          <p:cNvSpPr txBox="1"/>
          <p:nvPr/>
        </p:nvSpPr>
        <p:spPr>
          <a:xfrm>
            <a:off x="2487265" y="742451"/>
            <a:ext cx="2212878" cy="579572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образовательной деятельности на основе сетевого расширения сотрудничества учреждения с другими учреждениями и организациями Республики Дагестан;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модели адресной работы и специальные программы с детьми с ОВЗ и трудновоспитуемыми подростками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AF4AE-A9D2-4C09-80F9-D503FFC3EAC3}"/>
              </a:ext>
            </a:extLst>
          </p:cNvPr>
          <p:cNvSpPr txBox="1"/>
          <p:nvPr/>
        </p:nvSpPr>
        <p:spPr>
          <a:xfrm>
            <a:off x="4813446" y="3893203"/>
            <a:ext cx="2565108" cy="2801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образовательных программ для одаренных детей, включая реализацию интенсивных профильных смен по блокам «Наука», «Искусство» и «Спорт»;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64805-660B-4CE9-9D5A-02A919A030A8}"/>
              </a:ext>
            </a:extLst>
          </p:cNvPr>
          <p:cNvSpPr txBox="1"/>
          <p:nvPr/>
        </p:nvSpPr>
        <p:spPr>
          <a:xfrm>
            <a:off x="9848825" y="509132"/>
            <a:ext cx="2287506" cy="60807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Координация работы особо значимых образовательных мероприятий по выявлению выдающихся способностей и высокой мотивации у детей и молодежи по направлениям «Наука», «Искусство» и «Спорт», сбор и анализ результатов данных мероприятий с целью улучшения работы по данным направлениям;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C53334-6CCC-424C-8F19-6E63A6ABA75E}"/>
              </a:ext>
            </a:extLst>
          </p:cNvPr>
          <p:cNvSpPr txBox="1"/>
          <p:nvPr/>
        </p:nvSpPr>
        <p:spPr>
          <a:xfrm>
            <a:off x="4814946" y="158851"/>
            <a:ext cx="2599170" cy="307163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учреждения как многоступенчатой системы, позволяющей осваивать дополнительные образовательные программы в едином образовательном пространстве сферы образования, культуры, молодежной политики;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60A24-78E0-4481-82B5-EED50CA60087}"/>
              </a:ext>
            </a:extLst>
          </p:cNvPr>
          <p:cNvSpPr txBox="1"/>
          <p:nvPr/>
        </p:nvSpPr>
        <p:spPr>
          <a:xfrm>
            <a:off x="7491857" y="721161"/>
            <a:ext cx="2243665" cy="556248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и профессиональная переподготовка педагогических и управленческих кадров для работы с проявившими выдающиеся способности и высокомотивированными детьми, а также работающих с ними педагогов по направлениям «Наука», «Искусство» и «Спорт».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9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710" y="296300"/>
            <a:ext cx="10515600" cy="93720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участия обучающихся Республики Дагестан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Всероссийской олимпиаде школьников с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по 2022 учебные годы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2DCDABF-AF42-4CF4-A694-3DB2BC8CA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92823"/>
              </p:ext>
            </p:extLst>
          </p:nvPr>
        </p:nvGraphicFramePr>
        <p:xfrm>
          <a:off x="527366" y="1371155"/>
          <a:ext cx="11173021" cy="4545242"/>
        </p:xfrm>
        <a:graphic>
          <a:graphicData uri="http://schemas.openxmlformats.org/drawingml/2006/table">
            <a:tbl>
              <a:tblPr firstRow="1" bandRow="1"/>
              <a:tblGrid>
                <a:gridCol w="2038853">
                  <a:extLst>
                    <a:ext uri="{9D8B030D-6E8A-4147-A177-3AD203B41FA5}">
                      <a16:colId xmlns:a16="http://schemas.microsoft.com/office/drawing/2014/main" val="2000031847"/>
                    </a:ext>
                  </a:extLst>
                </a:gridCol>
                <a:gridCol w="2387210">
                  <a:extLst>
                    <a:ext uri="{9D8B030D-6E8A-4147-A177-3AD203B41FA5}">
                      <a16:colId xmlns:a16="http://schemas.microsoft.com/office/drawing/2014/main" val="851599892"/>
                    </a:ext>
                  </a:extLst>
                </a:gridCol>
                <a:gridCol w="2233952">
                  <a:extLst>
                    <a:ext uri="{9D8B030D-6E8A-4147-A177-3AD203B41FA5}">
                      <a16:colId xmlns:a16="http://schemas.microsoft.com/office/drawing/2014/main" val="2097050564"/>
                    </a:ext>
                  </a:extLst>
                </a:gridCol>
                <a:gridCol w="1883434">
                  <a:extLst>
                    <a:ext uri="{9D8B030D-6E8A-4147-A177-3AD203B41FA5}">
                      <a16:colId xmlns:a16="http://schemas.microsoft.com/office/drawing/2014/main" val="2297594960"/>
                    </a:ext>
                  </a:extLst>
                </a:gridCol>
                <a:gridCol w="2629572">
                  <a:extLst>
                    <a:ext uri="{9D8B030D-6E8A-4147-A177-3AD203B41FA5}">
                      <a16:colId xmlns:a16="http://schemas.microsoft.com/office/drawing/2014/main" val="2209854994"/>
                    </a:ext>
                  </a:extLst>
                </a:gridCol>
              </a:tblGrid>
              <a:tr h="68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этап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49253"/>
                  </a:ext>
                </a:extLst>
              </a:tr>
              <a:tr h="7759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24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393216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55777</a:t>
                      </a:r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1681</a:t>
                      </a:r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29102"/>
                  </a:ext>
                </a:extLst>
              </a:tr>
              <a:tr h="7642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24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512068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49217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572583"/>
                  </a:ext>
                </a:extLst>
              </a:tr>
              <a:tr h="7642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24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519122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58711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2047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3(заочно)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15405"/>
                  </a:ext>
                </a:extLst>
              </a:tr>
              <a:tr h="7642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52458</a:t>
                      </a:r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81686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1932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92600"/>
                  </a:ext>
                </a:extLst>
              </a:tr>
              <a:tr h="7642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525885</a:t>
                      </a:r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65605</a:t>
                      </a:r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78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52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7924"/>
          <a:stretch/>
        </p:blipFill>
        <p:spPr bwMode="auto">
          <a:xfrm>
            <a:off x="346840" y="0"/>
            <a:ext cx="11375053" cy="686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5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641" y="446555"/>
            <a:ext cx="5722883" cy="84621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Региональный этап</a:t>
            </a:r>
          </a:p>
        </p:txBody>
      </p:sp>
      <p:pic>
        <p:nvPicPr>
          <p:cNvPr id="5122" name="Picture 2" descr="H:\РЦВРТ\РЦВРТ\ФОТО\РЭ\IMG_4479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772">
            <a:off x="8547277" y="611809"/>
            <a:ext cx="3334406" cy="22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РЦВРТ\РЦВРТ\ФОТО\РЭ\IMG_460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554">
            <a:off x="226546" y="1271804"/>
            <a:ext cx="3878317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РЦВРТ\РЦВРТ\ФОТО\РЭ\IMG_4728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231">
            <a:off x="579552" y="3708662"/>
            <a:ext cx="4231804" cy="28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РЦВРТ\РЦВРТ\ФОТО\РЭ\IMG_4869~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61" y="3287730"/>
            <a:ext cx="5355405" cy="35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ownloads\IMG_4626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09">
            <a:off x="4170386" y="1637015"/>
            <a:ext cx="4486292" cy="29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3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346" y="50252"/>
            <a:ext cx="6313215" cy="8777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dirty="0"/>
          </a:p>
        </p:txBody>
      </p:sp>
      <p:pic>
        <p:nvPicPr>
          <p:cNvPr id="6148" name="Picture 4" descr="H:\РЦВРТ\РЦВРТ\ФОТО\ЗЭ\IMG_20190527_165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49" y="972902"/>
            <a:ext cx="3964711" cy="29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РЦВРТ\РЦВРТ\ФОТО\ЗЭ\IMG_20190419_040039_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806">
            <a:off x="3008529" y="1125530"/>
            <a:ext cx="2579527" cy="25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РЦВРТ\РЦВРТ\ФОТО\ЗЭ\Screenshot_20191209-0044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236379"/>
            <a:ext cx="2913824" cy="28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:\РЦВРТ\РЦВРТ\ФОТО\ЗЭ\Screenshot_20191209-0044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" y="4355417"/>
            <a:ext cx="3003099" cy="25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:\РЦВРТ\РЦВРТ\ФОТО\ЗЭ\Screenshot_20191209-00450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6"/>
          <a:stretch/>
        </p:blipFill>
        <p:spPr bwMode="auto">
          <a:xfrm rot="20795346">
            <a:off x="544189" y="2360463"/>
            <a:ext cx="2446004" cy="25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:\РЦВРТ\РЦВРТ\ФОТО\ЗЭ\Screenshot_20191209-00434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06">
            <a:off x="6218646" y="4021641"/>
            <a:ext cx="2770815" cy="26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94" y="3899831"/>
            <a:ext cx="3045363" cy="3045363"/>
          </a:xfrm>
          <a:prstGeom prst="rect">
            <a:avLst/>
          </a:prstGeom>
        </p:spPr>
      </p:pic>
      <p:pic>
        <p:nvPicPr>
          <p:cNvPr id="13" name="Picture 2" descr="Одиннадцатиклассник из Дагестана стал призером ВсОШ по экологии | Новости  Махачкалы - БезФормата">
            <a:extLst>
              <a:ext uri="{FF2B5EF4-FFF2-40B4-BE49-F238E27FC236}">
                <a16:creationId xmlns:a16="http://schemas.microsoft.com/office/drawing/2014/main" id="{9E4BAB75-180A-47C0-85B7-91FE903B9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2" b="28058"/>
          <a:stretch/>
        </p:blipFill>
        <p:spPr bwMode="auto">
          <a:xfrm rot="751350">
            <a:off x="9231984" y="425239"/>
            <a:ext cx="2661015" cy="27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Дагестанский школьник Расул Эфендиев стал призером ВсОШ по химии | Новости  Махачкалы - БезФормата">
            <a:extLst>
              <a:ext uri="{FF2B5EF4-FFF2-40B4-BE49-F238E27FC236}">
                <a16:creationId xmlns:a16="http://schemas.microsoft.com/office/drawing/2014/main" id="{EB3C72B2-B8B8-4ECD-9738-0C0D209DA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4" r="25677" b="3590"/>
          <a:stretch/>
        </p:blipFill>
        <p:spPr bwMode="auto">
          <a:xfrm>
            <a:off x="9231055" y="2932766"/>
            <a:ext cx="2255992" cy="39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3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льшие вызовы">
            <a:extLst>
              <a:ext uri="{FF2B5EF4-FFF2-40B4-BE49-F238E27FC236}">
                <a16:creationId xmlns:a16="http://schemas.microsoft.com/office/drawing/2014/main" id="{C24E350C-5277-4099-9340-755D6D94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13" y="3429000"/>
            <a:ext cx="4780781" cy="31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Призеров регионального трека Всероссийского конкурса «Большие вызовы»  определили в Краснодарском крае - Кубанские новости">
            <a:extLst>
              <a:ext uri="{FF2B5EF4-FFF2-40B4-BE49-F238E27FC236}">
                <a16:creationId xmlns:a16="http://schemas.microsoft.com/office/drawing/2014/main" id="{AF563C1B-D2C4-4889-B0C8-647814D7F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Министерство образования и науки Республики Татарстан">
            <a:extLst>
              <a:ext uri="{FF2B5EF4-FFF2-40B4-BE49-F238E27FC236}">
                <a16:creationId xmlns:a16="http://schemas.microsoft.com/office/drawing/2014/main" id="{45848D57-C7B7-42A8-953C-80BD05D2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7" y="0"/>
            <a:ext cx="5419410" cy="30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мницы и умники. Первый канал">
            <a:extLst>
              <a:ext uri="{FF2B5EF4-FFF2-40B4-BE49-F238E27FC236}">
                <a16:creationId xmlns:a16="http://schemas.microsoft.com/office/drawing/2014/main" id="{5F6B0F28-70C4-495B-876C-E8FCA87C4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 r="29179" b="12866"/>
          <a:stretch/>
        </p:blipFill>
        <p:spPr bwMode="auto">
          <a:xfrm>
            <a:off x="3657600" y="2070993"/>
            <a:ext cx="2686916" cy="25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онституция. Основной закон">
            <a:extLst>
              <a:ext uri="{FF2B5EF4-FFF2-40B4-BE49-F238E27FC236}">
                <a16:creationId xmlns:a16="http://schemas.microsoft.com/office/drawing/2014/main" id="{BC584D51-04A9-43DC-806E-84ACCAC8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6" y="4370951"/>
            <a:ext cx="2466871" cy="24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артинки по запросу математический праздник">
            <a:extLst>
              <a:ext uri="{FF2B5EF4-FFF2-40B4-BE49-F238E27FC236}">
                <a16:creationId xmlns:a16="http://schemas.microsoft.com/office/drawing/2014/main" id="{C78AE0C9-7278-434B-977E-53CE295C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4" y="150974"/>
            <a:ext cx="2276204" cy="19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турнир ломоносова">
            <a:extLst>
              <a:ext uri="{FF2B5EF4-FFF2-40B4-BE49-F238E27FC236}">
                <a16:creationId xmlns:a16="http://schemas.microsoft.com/office/drawing/2014/main" id="{CA62DFA5-7D67-4EAE-87ED-F5BB9FCE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36" y="134376"/>
            <a:ext cx="3466627" cy="1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Картинки по запросу Выходи Решать!">
            <a:extLst>
              <a:ext uri="{FF2B5EF4-FFF2-40B4-BE49-F238E27FC236}">
                <a16:creationId xmlns:a16="http://schemas.microsoft.com/office/drawing/2014/main" id="{32B8E273-DCA1-45E4-8D51-36F4981E3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05" y="4954791"/>
            <a:ext cx="3101450" cy="16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олимпиада физтех">
            <a:extLst>
              <a:ext uri="{FF2B5EF4-FFF2-40B4-BE49-F238E27FC236}">
                <a16:creationId xmlns:a16="http://schemas.microsoft.com/office/drawing/2014/main" id="{2E6438DA-CB43-4102-9EC2-CF0A43AB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76" y="2210780"/>
            <a:ext cx="3129193" cy="19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3616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1051</TotalTime>
  <Words>584</Words>
  <Application>Microsoft Office PowerPoint</Application>
  <PresentationFormat>Широкоэкранный</PresentationFormat>
  <Paragraphs>192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Trebuchet MS</vt:lpstr>
      <vt:lpstr>Воздушный поток</vt:lpstr>
      <vt:lpstr>Acrobat Document</vt:lpstr>
      <vt:lpstr>О РАЗВИТИИ СИСТЕМЫ ВЫЯВЛЕНИЯ, ПОДДЕРЖКИ  ТАЛАНТЛИВЫХ  И ОДАРЕННЫХ ДЕТЕЙ  В РЕСПУБЛИКЕ ДАГЕСТАН </vt:lpstr>
      <vt:lpstr>Презентация PowerPoint</vt:lpstr>
      <vt:lpstr>Презентация PowerPoint</vt:lpstr>
      <vt:lpstr>Презентация PowerPoint</vt:lpstr>
      <vt:lpstr>Динамика участия обучающихся Республики Дагестан  во Всероссийской олимпиаде школьников с 2017 по 2022 учебные годы</vt:lpstr>
      <vt:lpstr>Презентация PowerPoint</vt:lpstr>
      <vt:lpstr>Региональный этап</vt:lpstr>
      <vt:lpstr>Заключительный этап</vt:lpstr>
      <vt:lpstr>Презентация PowerPoint</vt:lpstr>
      <vt:lpstr>ОЛИМПИАДНЫЕ КРУЖКИ</vt:lpstr>
      <vt:lpstr>УЧЕБНО-ТРЕНИРОВОЧНЫЕ СБОРЫ И ОБРАЗОВАТЕЛЬНЫЕ СМЕНЫ</vt:lpstr>
      <vt:lpstr>Презентация PowerPoint</vt:lpstr>
      <vt:lpstr>Презентация PowerPoint</vt:lpstr>
      <vt:lpstr>ОБУЧЕНИЕ В ОБРАЗОВАТЕЛЬНЫХ ЦЕНТРАХ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gameakkaunt555@gmail.com</dc:creator>
  <cp:lastModifiedBy>Аймесей Дибирова</cp:lastModifiedBy>
  <cp:revision>44</cp:revision>
  <cp:lastPrinted>2020-01-28T09:06:06Z</cp:lastPrinted>
  <dcterms:created xsi:type="dcterms:W3CDTF">2019-12-08T06:31:05Z</dcterms:created>
  <dcterms:modified xsi:type="dcterms:W3CDTF">2022-04-19T03:34:02Z</dcterms:modified>
</cp:coreProperties>
</file>