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4"/>
  </p:notesMasterIdLst>
  <p:sldIdLst>
    <p:sldId id="262" r:id="rId3"/>
    <p:sldId id="260" r:id="rId4"/>
    <p:sldId id="275" r:id="rId5"/>
    <p:sldId id="339" r:id="rId6"/>
    <p:sldId id="340" r:id="rId7"/>
    <p:sldId id="312" r:id="rId8"/>
    <p:sldId id="293" r:id="rId9"/>
    <p:sldId id="331" r:id="rId10"/>
    <p:sldId id="332" r:id="rId11"/>
    <p:sldId id="333" r:id="rId12"/>
    <p:sldId id="305" r:id="rId13"/>
    <p:sldId id="306" r:id="rId14"/>
    <p:sldId id="334" r:id="rId15"/>
    <p:sldId id="308" r:id="rId16"/>
    <p:sldId id="335" r:id="rId17"/>
    <p:sldId id="337" r:id="rId18"/>
    <p:sldId id="263" r:id="rId19"/>
    <p:sldId id="300" r:id="rId20"/>
    <p:sldId id="352" r:id="rId21"/>
    <p:sldId id="326" r:id="rId22"/>
    <p:sldId id="327" r:id="rId23"/>
    <p:sldId id="328" r:id="rId24"/>
    <p:sldId id="329" r:id="rId25"/>
    <p:sldId id="330" r:id="rId26"/>
    <p:sldId id="324" r:id="rId27"/>
    <p:sldId id="301" r:id="rId28"/>
    <p:sldId id="309" r:id="rId29"/>
    <p:sldId id="307" r:id="rId30"/>
    <p:sldId id="294" r:id="rId31"/>
    <p:sldId id="303" r:id="rId32"/>
    <p:sldId id="302" r:id="rId33"/>
    <p:sldId id="314" r:id="rId34"/>
    <p:sldId id="315" r:id="rId35"/>
    <p:sldId id="304" r:id="rId36"/>
    <p:sldId id="295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298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018C97-48D7-4017-8C66-4A7AA6483660}" v="13" dt="2021-11-09T17:00:54.5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митрий Блохин" userId="87c105304e89d5d9" providerId="LiveId" clId="{CF018C97-48D7-4017-8C66-4A7AA6483660}"/>
    <pc:docChg chg="custSel addSld delSld modSld">
      <pc:chgData name="Дмитрий Блохин" userId="87c105304e89d5d9" providerId="LiveId" clId="{CF018C97-48D7-4017-8C66-4A7AA6483660}" dt="2021-11-09T17:01:14.376" v="193" actId="113"/>
      <pc:docMkLst>
        <pc:docMk/>
      </pc:docMkLst>
      <pc:sldChg chg="modSp add mod">
        <pc:chgData name="Дмитрий Блохин" userId="87c105304e89d5d9" providerId="LiveId" clId="{CF018C97-48D7-4017-8C66-4A7AA6483660}" dt="2021-11-09T16:56:51.778" v="183" actId="20577"/>
        <pc:sldMkLst>
          <pc:docMk/>
          <pc:sldMk cId="3354468676" sldId="264"/>
        </pc:sldMkLst>
        <pc:spChg chg="mod">
          <ac:chgData name="Дмитрий Блохин" userId="87c105304e89d5d9" providerId="LiveId" clId="{CF018C97-48D7-4017-8C66-4A7AA6483660}" dt="2021-11-09T16:56:51.778" v="183" actId="20577"/>
          <ac:spMkLst>
            <pc:docMk/>
            <pc:sldMk cId="3354468676" sldId="264"/>
            <ac:spMk id="5" creationId="{FBE6E425-31FF-4CC3-9F67-F17A37F1E359}"/>
          </ac:spMkLst>
        </pc:spChg>
      </pc:sldChg>
      <pc:sldChg chg="add">
        <pc:chgData name="Дмитрий Блохин" userId="87c105304e89d5d9" providerId="LiveId" clId="{CF018C97-48D7-4017-8C66-4A7AA6483660}" dt="2021-11-09T16:40:32.293" v="0"/>
        <pc:sldMkLst>
          <pc:docMk/>
          <pc:sldMk cId="3462068190" sldId="266"/>
        </pc:sldMkLst>
      </pc:sldChg>
      <pc:sldChg chg="add">
        <pc:chgData name="Дмитрий Блохин" userId="87c105304e89d5d9" providerId="LiveId" clId="{CF018C97-48D7-4017-8C66-4A7AA6483660}" dt="2021-11-09T16:40:32.293" v="0"/>
        <pc:sldMkLst>
          <pc:docMk/>
          <pc:sldMk cId="1996674496" sldId="267"/>
        </pc:sldMkLst>
      </pc:sldChg>
      <pc:sldChg chg="modSp add mod">
        <pc:chgData name="Дмитрий Блохин" userId="87c105304e89d5d9" providerId="LiveId" clId="{CF018C97-48D7-4017-8C66-4A7AA6483660}" dt="2021-11-09T16:57:55.711" v="184" actId="14100"/>
        <pc:sldMkLst>
          <pc:docMk/>
          <pc:sldMk cId="165615537" sldId="268"/>
        </pc:sldMkLst>
        <pc:spChg chg="mod">
          <ac:chgData name="Дмитрий Блохин" userId="87c105304e89d5d9" providerId="LiveId" clId="{CF018C97-48D7-4017-8C66-4A7AA6483660}" dt="2021-11-09T16:57:55.711" v="184" actId="14100"/>
          <ac:spMkLst>
            <pc:docMk/>
            <pc:sldMk cId="165615537" sldId="268"/>
            <ac:spMk id="13" creationId="{FD6CC42A-FF9C-4D5C-9107-8E46BE3B88C6}"/>
          </ac:spMkLst>
        </pc:spChg>
        <pc:spChg chg="mod">
          <ac:chgData name="Дмитрий Блохин" userId="87c105304e89d5d9" providerId="LiveId" clId="{CF018C97-48D7-4017-8C66-4A7AA6483660}" dt="2021-11-09T16:47:46.965" v="44" actId="20577"/>
          <ac:spMkLst>
            <pc:docMk/>
            <pc:sldMk cId="165615537" sldId="268"/>
            <ac:spMk id="21" creationId="{F398666D-4C2F-49E6-9502-AE91BA8B1695}"/>
          </ac:spMkLst>
        </pc:spChg>
      </pc:sldChg>
      <pc:sldChg chg="add del">
        <pc:chgData name="Дмитрий Блохин" userId="87c105304e89d5d9" providerId="LiveId" clId="{CF018C97-48D7-4017-8C66-4A7AA6483660}" dt="2021-11-09T16:41:06.546" v="5" actId="47"/>
        <pc:sldMkLst>
          <pc:docMk/>
          <pc:sldMk cId="4116527871" sldId="290"/>
        </pc:sldMkLst>
      </pc:sldChg>
      <pc:sldChg chg="addSp delSp modSp add mod">
        <pc:chgData name="Дмитрий Блохин" userId="87c105304e89d5d9" providerId="LiveId" clId="{CF018C97-48D7-4017-8C66-4A7AA6483660}" dt="2021-11-09T17:01:14.376" v="193" actId="113"/>
        <pc:sldMkLst>
          <pc:docMk/>
          <pc:sldMk cId="2589931635" sldId="291"/>
        </pc:sldMkLst>
        <pc:spChg chg="mod">
          <ac:chgData name="Дмитрий Блохин" userId="87c105304e89d5d9" providerId="LiveId" clId="{CF018C97-48D7-4017-8C66-4A7AA6483660}" dt="2021-11-09T16:41:51.925" v="18" actId="20577"/>
          <ac:spMkLst>
            <pc:docMk/>
            <pc:sldMk cId="2589931635" sldId="291"/>
            <ac:spMk id="2" creationId="{AF7D4C92-A3DD-4C03-B999-B49D202D01E8}"/>
          </ac:spMkLst>
        </pc:spChg>
        <pc:spChg chg="add mod">
          <ac:chgData name="Дмитрий Блохин" userId="87c105304e89d5d9" providerId="LiveId" clId="{CF018C97-48D7-4017-8C66-4A7AA6483660}" dt="2021-11-09T17:01:14.376" v="193" actId="113"/>
          <ac:spMkLst>
            <pc:docMk/>
            <pc:sldMk cId="2589931635" sldId="291"/>
            <ac:spMk id="3" creationId="{80411B23-FC27-4346-9E12-0362A39CC160}"/>
          </ac:spMkLst>
        </pc:spChg>
        <pc:graphicFrameChg chg="del mod modGraphic">
          <ac:chgData name="Дмитрий Блохин" userId="87c105304e89d5d9" providerId="LiveId" clId="{CF018C97-48D7-4017-8C66-4A7AA6483660}" dt="2021-11-09T16:45:18.098" v="27" actId="11529"/>
          <ac:graphicFrameMkLst>
            <pc:docMk/>
            <pc:sldMk cId="2589931635" sldId="291"/>
            <ac:graphicFrameMk id="8" creationId="{00000000-0000-0000-0000-000000000000}"/>
          </ac:graphicFrameMkLst>
        </pc:graphicFrameChg>
      </pc:sldChg>
      <pc:sldChg chg="addSp modSp add mod">
        <pc:chgData name="Дмитрий Блохин" userId="87c105304e89d5d9" providerId="LiveId" clId="{CF018C97-48D7-4017-8C66-4A7AA6483660}" dt="2021-11-09T16:55:30.296" v="153" actId="20577"/>
        <pc:sldMkLst>
          <pc:docMk/>
          <pc:sldMk cId="42102454" sldId="292"/>
        </pc:sldMkLst>
        <pc:spChg chg="add mod">
          <ac:chgData name="Дмитрий Блохин" userId="87c105304e89d5d9" providerId="LiveId" clId="{CF018C97-48D7-4017-8C66-4A7AA6483660}" dt="2021-11-09T16:55:30.296" v="153" actId="20577"/>
          <ac:spMkLst>
            <pc:docMk/>
            <pc:sldMk cId="42102454" sldId="292"/>
            <ac:spMk id="3" creationId="{488FE15A-E702-4A86-8338-1E44AC3168D4}"/>
          </ac:spMkLst>
        </pc:spChg>
        <pc:graphicFrameChg chg="modGraphic">
          <ac:chgData name="Дмитрий Блохин" userId="87c105304e89d5d9" providerId="LiveId" clId="{CF018C97-48D7-4017-8C66-4A7AA6483660}" dt="2021-11-09T16:53:19.599" v="89" actId="207"/>
          <ac:graphicFrameMkLst>
            <pc:docMk/>
            <pc:sldMk cId="42102454" sldId="292"/>
            <ac:graphicFrameMk id="16" creationId="{74E7C4C6-DBA4-47C3-8683-38A2F79BAE1F}"/>
          </ac:graphicFrameMkLst>
        </pc:graphicFrameChg>
      </pc:sldChg>
      <pc:sldChg chg="modSp add mod">
        <pc:chgData name="Дмитрий Блохин" userId="87c105304e89d5d9" providerId="LiveId" clId="{CF018C97-48D7-4017-8C66-4A7AA6483660}" dt="2021-11-09T16:41:23.837" v="6"/>
        <pc:sldMkLst>
          <pc:docMk/>
          <pc:sldMk cId="1800113853" sldId="293"/>
        </pc:sldMkLst>
        <pc:spChg chg="mod">
          <ac:chgData name="Дмитрий Блохин" userId="87c105304e89d5d9" providerId="LiveId" clId="{CF018C97-48D7-4017-8C66-4A7AA6483660}" dt="2021-11-09T16:41:23.837" v="6"/>
          <ac:spMkLst>
            <pc:docMk/>
            <pc:sldMk cId="1800113853" sldId="293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E59FC-63AC-4FD0-B6BF-C0C465555B84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6F6C8-F493-4268-8DD6-04D12ABBF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38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FDE44-3196-498E-A603-8183451638D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9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466A3-5947-4B6A-AE1C-A8C8BBF9DD8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01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19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946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74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D27E82A-4B60-4730-A407-A33EDCEC6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>
          <a:xfrm>
            <a:off x="9915709" y="0"/>
            <a:ext cx="1321264" cy="12892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07FBA1-9778-4A82-B6A1-57775DEC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83103" r="39919" b="9119"/>
          <a:stretch/>
        </p:blipFill>
        <p:spPr>
          <a:xfrm>
            <a:off x="11290300" y="1289202"/>
            <a:ext cx="901700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07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7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57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97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37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9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9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3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86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32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63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386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156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47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59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54846CD-9065-4A0D-8086-7AECB70196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44"/>
          <a:stretch/>
        </p:blipFill>
        <p:spPr>
          <a:xfrm>
            <a:off x="11231808" y="1"/>
            <a:ext cx="960192" cy="6840940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9EBC474-F428-4548-ABB9-E30933AC7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1A8A24C-94A4-403D-918B-2C48F92EB9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40" y="203833"/>
            <a:ext cx="729809" cy="6960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AAE0CD-0819-4578-9442-9A3D86B8082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928" y="1103718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85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xmlns="" id="{33A41D8B-9026-4DC9-BA14-803D3D3F28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2"/>
          <a:stretch/>
        </p:blipFill>
        <p:spPr>
          <a:xfrm>
            <a:off x="8947222" y="1"/>
            <a:ext cx="3244778" cy="68409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3C40657-31C3-49B5-9E27-DC85619EB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66009" t="5331" r="20074" b="76498"/>
          <a:stretch/>
        </p:blipFill>
        <p:spPr>
          <a:xfrm>
            <a:off x="11237718" y="203833"/>
            <a:ext cx="754063" cy="69605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A8423D4E-F982-4C6C-B95E-E4CDA3D64AE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356" y="286291"/>
            <a:ext cx="643352" cy="6135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C31F1EF-248D-4CF9-833A-04DFF26B032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58" y="256147"/>
            <a:ext cx="509952" cy="59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93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C0D0694-D12B-4775-B1F1-AC3116FA112D}"/>
              </a:ext>
            </a:extLst>
          </p:cNvPr>
          <p:cNvSpPr/>
          <p:nvPr userDrawn="1"/>
        </p:nvSpPr>
        <p:spPr>
          <a:xfrm rot="10800000" flipH="1">
            <a:off x="11231808" y="0"/>
            <a:ext cx="956950" cy="6858000"/>
          </a:xfrm>
          <a:prstGeom prst="rect">
            <a:avLst/>
          </a:prstGeom>
          <a:gradFill>
            <a:gsLst>
              <a:gs pos="82000">
                <a:srgbClr val="1B3281"/>
              </a:gs>
              <a:gs pos="6000">
                <a:srgbClr val="0072BC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D42D58B-1A3F-4F9E-AC76-17F6671CB1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040" y="152399"/>
            <a:ext cx="706486" cy="819357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D27E82A-4B60-4730-A407-A33EDCEC6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>
          <a:xfrm>
            <a:off x="9915709" y="0"/>
            <a:ext cx="1321264" cy="12892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07FBA1-9778-4A82-B6A1-57775DEC26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6" t="83103" r="39919" b="9119"/>
          <a:stretch/>
        </p:blipFill>
        <p:spPr>
          <a:xfrm>
            <a:off x="11290300" y="1289202"/>
            <a:ext cx="901700" cy="53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15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3C7E2CC-65E1-4566-85CF-1CC8A9E9F2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540" y="128091"/>
            <a:ext cx="746986" cy="867972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358290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600" b="0" i="0" u="none" strike="noStrike" kern="1200" cap="none" spc="0" normalizeH="0" baseline="0" noProof="0" smtClean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72B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FCBAD97-65E4-43C9-84A2-90326F2BBDA2}"/>
              </a:ext>
            </a:extLst>
          </p:cNvPr>
          <p:cNvCxnSpPr/>
          <p:nvPr userDrawn="1"/>
        </p:nvCxnSpPr>
        <p:spPr>
          <a:xfrm>
            <a:off x="0" y="1117600"/>
            <a:ext cx="1857829" cy="0"/>
          </a:xfrm>
          <a:prstGeom prst="line">
            <a:avLst/>
          </a:prstGeom>
          <a:ln w="762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4F082CA3-7189-4AB4-856F-AB9DC853C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/>
          <a:stretch/>
        </p:blipFill>
        <p:spPr>
          <a:xfrm>
            <a:off x="9915709" y="0"/>
            <a:ext cx="1321264" cy="12892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1D52D5F-84C8-4F2B-A3B1-1EDD76803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1" t="92395" r="43122" b="-2015"/>
          <a:stretch/>
        </p:blipFill>
        <p:spPr>
          <a:xfrm>
            <a:off x="11262905" y="1289202"/>
            <a:ext cx="888614" cy="51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298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F04A334-564B-43B9-A1C2-D3108356F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3"/>
          <a:stretch/>
        </p:blipFill>
        <p:spPr>
          <a:xfrm>
            <a:off x="8331200" y="0"/>
            <a:ext cx="3860800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0CC14C7F-016E-49D4-B8B0-C7ECA8A62C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1654032"/>
            <a:ext cx="1854592" cy="2150888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EC9679D-D5ED-4BB8-A831-B4B3B45D7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r="5263"/>
          <a:stretch/>
        </p:blipFill>
        <p:spPr>
          <a:xfrm>
            <a:off x="6553770" y="0"/>
            <a:ext cx="1760051" cy="17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9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D23CDFE-39B3-47A1-B816-383B43641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AB55742-4ABC-42F2-A7BF-77E8F3318A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7" y="3289"/>
            <a:ext cx="2150888" cy="21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3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73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308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75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56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248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4BBE-DE43-44DF-BE83-588910DFC92B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31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D4BBE-DE43-44DF-BE83-588910DFC92B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8FCFD-0654-475A-A4FB-8F4F82442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578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041C7A-404D-4A1A-8130-03CF3FF7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D97A78E-AE0C-496D-875C-E74DBE825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B708932-BFCA-43CF-A98E-C9B84838D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435FE6-3A62-46A3-AD8C-BF2F692313A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24.11.2021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857F0A-3123-49DA-B46C-A65C8699C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221AAF-B13C-44AD-8EC8-B707771E5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07B4C-393F-4E3D-A696-83B041F08FC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npo@apkpro.ru" TargetMode="Externa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emenukge@apkpro.ru" TargetMode="External"/><Relationship Id="rId2" Type="http://schemas.openxmlformats.org/officeDocument/2006/relationships/hyperlink" Target="mailto:milovais@apkpro.ru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kutsenkoaa@apkpro.ru" TargetMode="External"/><Relationship Id="rId4" Type="http://schemas.openxmlformats.org/officeDocument/2006/relationships/hyperlink" Target="mailto:ivanovaa@apkpro.ru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npo@apkpro.ru" TargetMode="Externa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pm.center/bazaznaniy/document/metodicheskie-ukazaniya-po-monitoringu-i-vneseniyu-izmeneniy-v-natsionalnye-proekty-programmy-i-fede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pm.center/bazaznaniy/document/metodicheskie-ukazaniya-po-monitoringu-i-vneseniyu-izmeneniy-v-natsionalnye-proekty-programmy-i-fede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9583C5D-FF8E-4EBD-A3A2-5ECB33F083EE}"/>
              </a:ext>
            </a:extLst>
          </p:cNvPr>
          <p:cNvSpPr/>
          <p:nvPr/>
        </p:nvSpPr>
        <p:spPr>
          <a:xfrm>
            <a:off x="659981" y="5812933"/>
            <a:ext cx="5260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</a:t>
            </a:r>
          </a:p>
        </p:txBody>
      </p:sp>
      <p:pic>
        <p:nvPicPr>
          <p:cNvPr id="17" name="Рисунок 16" descr="Изображение выглядит как книга,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DE309E5E-5100-4352-933B-32015925F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740" y="1776053"/>
            <a:ext cx="1854592" cy="21508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E35FDA3-341A-4688-BB92-CBE98E5B9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t="42815" r="61010" b="45495"/>
          <a:stretch/>
        </p:blipFill>
        <p:spPr>
          <a:xfrm>
            <a:off x="8558712" y="4465442"/>
            <a:ext cx="2099273" cy="7078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9596" y="2061701"/>
            <a:ext cx="74963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Вебинар для региональных </a:t>
            </a:r>
            <a:b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</a:b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ведомственных проектных офисов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C4CAE9E-BF8C-4ABD-873F-374142A2D1BB}"/>
              </a:ext>
            </a:extLst>
          </p:cNvPr>
          <p:cNvSpPr/>
          <p:nvPr/>
        </p:nvSpPr>
        <p:spPr>
          <a:xfrm>
            <a:off x="359596" y="4773219"/>
            <a:ext cx="5260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24 ноября 2021 в 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10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:00 ч. по МСК</a:t>
            </a:r>
          </a:p>
        </p:txBody>
      </p:sp>
    </p:spTree>
    <p:extLst>
      <p:ext uri="{BB962C8B-B14F-4D97-AF65-F5344CB8AC3E}">
        <p14:creationId xmlns:p14="http://schemas.microsoft.com/office/powerpoint/2010/main" val="771221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3383" y="206291"/>
            <a:ext cx="10074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44083">
              <a:spcBef>
                <a:spcPct val="0"/>
              </a:spcBef>
              <a:defRPr/>
            </a:pPr>
            <a:r>
              <a:rPr lang="ru-RU" sz="3200" b="1" cap="small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Сроки по работе с инфраструктурными листами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398477" y="2164769"/>
          <a:ext cx="5618285" cy="4185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314">
                  <a:extLst>
                    <a:ext uri="{9D8B030D-6E8A-4147-A177-3AD203B41FA5}">
                      <a16:colId xmlns:a16="http://schemas.microsoft.com/office/drawing/2014/main" xmlns="" val="2629452109"/>
                    </a:ext>
                  </a:extLst>
                </a:gridCol>
                <a:gridCol w="2644911">
                  <a:extLst>
                    <a:ext uri="{9D8B030D-6E8A-4147-A177-3AD203B41FA5}">
                      <a16:colId xmlns:a16="http://schemas.microsoft.com/office/drawing/2014/main" xmlns="" val="844564073"/>
                    </a:ext>
                  </a:extLst>
                </a:gridCol>
                <a:gridCol w="1208110">
                  <a:extLst>
                    <a:ext uri="{9D8B030D-6E8A-4147-A177-3AD203B41FA5}">
                      <a16:colId xmlns:a16="http://schemas.microsoft.com/office/drawing/2014/main" xmlns="" val="2847037799"/>
                    </a:ext>
                  </a:extLst>
                </a:gridCol>
                <a:gridCol w="1094950">
                  <a:extLst>
                    <a:ext uri="{9D8B030D-6E8A-4147-A177-3AD203B41FA5}">
                      <a16:colId xmlns:a16="http://schemas.microsoft.com/office/drawing/2014/main" xmlns="" val="234826679"/>
                    </a:ext>
                  </a:extLst>
                </a:gridCol>
              </a:tblGrid>
              <a:tr h="168653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№ п/п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этапа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Наименование этапа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Планируемые даты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2299216"/>
                  </a:ext>
                </a:extLst>
              </a:tr>
              <a:tr h="505957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kern="0" dirty="0">
                        <a:solidFill>
                          <a:srgbClr val="375075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600" b="1" kern="0" dirty="0">
                        <a:solidFill>
                          <a:srgbClr val="375075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Дата начала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Дата окончания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1511780"/>
                  </a:ext>
                </a:extLst>
              </a:tr>
              <a:tr h="4336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Формирование РВПО ИЛ и направление в ФПО на рассмотрение _ СУПД НПО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22.11.2021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10.12.2021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17258002"/>
                  </a:ext>
                </a:extLst>
              </a:tr>
              <a:tr h="2891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Рассмотрение ИЛ ФПО _ СУПД НПО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13.12.2021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24.12.2021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0582495"/>
                  </a:ext>
                </a:extLst>
              </a:tr>
              <a:tr h="7227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Доработка ИЛ (устранение замечаний)_РВПО и направление в адрес ФПО для повторного рассмотрения _ СУПД НПО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27.12.2021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31.12.2021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56544973"/>
                  </a:ext>
                </a:extLst>
              </a:tr>
              <a:tr h="4336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Повторное рассмотрение ФПО ИЛ (при необходимости) _ СУПД НПО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10.01.2022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14.01.2022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6358447"/>
                  </a:ext>
                </a:extLst>
              </a:tr>
              <a:tr h="7227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Направление РВПО в адрес ФО/ВПО запроса о предоставлении заключений о соответствии ИЛ _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E-mail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17.01.2022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21.01.2022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2713032"/>
                  </a:ext>
                </a:extLst>
              </a:tr>
              <a:tr h="4336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Verdana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Направление ФО/ВПО в адрес РВПО заключений о соответствии ИЛ</a:t>
                      </a:r>
                      <a:r>
                        <a:rPr lang="en-US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_ </a:t>
                      </a:r>
                      <a:r>
                        <a:rPr lang="en-US" sz="1200" b="1" u="none" strike="noStrike" cap="all" baseline="0" dirty="0">
                          <a:solidFill>
                            <a:schemeClr val="tx1"/>
                          </a:solidFill>
                          <a:effectLst/>
                        </a:rPr>
                        <a:t>E-mail</a:t>
                      </a:r>
                      <a:endParaRPr lang="ru-RU" sz="1200" b="1" kern="0" cap="all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Verdana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24.01.2022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28.01.2022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1761777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73988" y="1333772"/>
            <a:ext cx="4347482" cy="830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44083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Регламентированные сроки обработки документов Федеральным оператором / Ведомственным проектным офисом: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3988" y="2487711"/>
            <a:ext cx="4219148" cy="35394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57175" indent="-257175" algn="just">
              <a:buClr>
                <a:srgbClr val="64BDE1"/>
              </a:buClr>
              <a:buFont typeface="+mj-lt"/>
              <a:buAutoNum type="arabicPeriod"/>
            </a:pP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Первичное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рассмотрение ИЛ ФПО в СУПД НПО -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более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рабочих дней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57175" indent="-257175" algn="just">
              <a:buClr>
                <a:srgbClr val="64BDE1"/>
              </a:buClr>
              <a:buFont typeface="+mj-lt"/>
              <a:buAutoNum type="arabicPeriod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Рассмотрение ИЛ ФПО в СУПД НПО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после устранения замечаний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не более                        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рабочих дней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257175" indent="-257175" algn="just">
              <a:buClr>
                <a:srgbClr val="64BDE1"/>
              </a:buClr>
              <a:buFont typeface="+mj-lt"/>
              <a:buAutoNum type="arabicPeriod"/>
            </a:pP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Направление ФО/ВПО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письма с Заключением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 соответствии ИЛ -                      не более </a:t>
            </a:r>
            <a:r>
              <a:rPr lang="ru-RU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рабочих дней</a:t>
            </a:r>
          </a:p>
          <a:p>
            <a:pPr algn="just">
              <a:buClr>
                <a:srgbClr val="64BDE1"/>
              </a:buClr>
            </a:pP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buClr>
                <a:srgbClr val="64BDE1"/>
              </a:buClr>
            </a:pPr>
            <a:r>
              <a:rPr lang="ru-RU" sz="14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Сроки направления документов Региональным координатором рассчитываются самостоятельно, </a:t>
            </a:r>
            <a:r>
              <a:rPr lang="ru-RU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УЧИТЫВАЯ </a:t>
            </a:r>
            <a:r>
              <a:rPr lang="ru-RU" sz="14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заявленные ФО/ВПО сроки для обработки документов, необходимости подготовки конкурсной документации и планируемой датой объявления закупок</a:t>
            </a:r>
            <a:r>
              <a:rPr lang="ru-RU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400" b="1" i="1" dirty="0">
              <a:solidFill>
                <a:schemeClr val="tx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40796" y="1336777"/>
            <a:ext cx="6022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Рекомендуемые расчетные сроки этапов</a:t>
            </a:r>
          </a:p>
          <a:p>
            <a:pPr algn="ctr" defTabSz="844083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работе с инфраструктурными листами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834549" y="4352193"/>
            <a:ext cx="3426360" cy="2810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131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FD6CC42A-FF9C-4D5C-9107-8E46BE3B88C6}"/>
              </a:ext>
            </a:extLst>
          </p:cNvPr>
          <p:cNvSpPr txBox="1">
            <a:spLocks/>
          </p:cNvSpPr>
          <p:nvPr/>
        </p:nvSpPr>
        <p:spPr>
          <a:xfrm>
            <a:off x="246776" y="351974"/>
            <a:ext cx="9293150" cy="483295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«Управление инфраструктурными листами» СУПД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246776" y="2538991"/>
            <a:ext cx="6233154" cy="3501324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Создание, утверждение и редактирование на уровне РВПО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Проверка на уровне ФПО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Просмотр истории действий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Осуществление необходимых расчетов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Статусы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Указание комментариев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Экспорт в форматах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docx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xlsx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246776" y="1354148"/>
            <a:ext cx="6233154" cy="90667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Функциональные возможности работы с инфраструктурными листами: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7033991" y="4091557"/>
            <a:ext cx="3239374" cy="691319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r">
              <a:spcAft>
                <a:spcPts val="600"/>
              </a:spcAft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 по работе в модуле: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520" y="4832013"/>
            <a:ext cx="1699358" cy="169935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398666D-4C2F-49E6-9502-AE91BA8B1695}"/>
              </a:ext>
            </a:extLst>
          </p:cNvPr>
          <p:cNvSpPr/>
          <p:nvPr/>
        </p:nvSpPr>
        <p:spPr>
          <a:xfrm>
            <a:off x="7176800" y="1354148"/>
            <a:ext cx="2960848" cy="984606"/>
          </a:xfrm>
          <a:prstGeom prst="rect">
            <a:avLst/>
          </a:prstGeom>
          <a:solidFill>
            <a:srgbClr val="0070C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Aft>
                <a:spcPts val="600"/>
              </a:spcAft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Ссылка на обучающее видео по работе в модуле: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6753720" y="1565493"/>
            <a:ext cx="2160" cy="4667996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254" y="2357905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5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2BD1B3-4910-47E5-A2BE-6A29F86DFDC6}"/>
              </a:ext>
            </a:extLst>
          </p:cNvPr>
          <p:cNvSpPr txBox="1">
            <a:spLocks/>
          </p:cNvSpPr>
          <p:nvPr/>
        </p:nvSpPr>
        <p:spPr>
          <a:xfrm>
            <a:off x="210450" y="316523"/>
            <a:ext cx="8019150" cy="6945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«Управление инфраструктурными листами» СУПД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846A560-46D8-4515-86CB-A780D4F74C7E}"/>
              </a:ext>
            </a:extLst>
          </p:cNvPr>
          <p:cNvSpPr/>
          <p:nvPr/>
        </p:nvSpPr>
        <p:spPr>
          <a:xfrm>
            <a:off x="210450" y="2392784"/>
            <a:ext cx="4836335" cy="1133796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buFont typeface="Arial" pitchFamily="34" charset="0"/>
              <a:buChar char="•"/>
            </a:pP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РВПО1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РВПО2</a:t>
            </a:r>
            <a:r>
              <a:rPr lang="ru-RU" b="1" kern="0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подписание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3ACD9EB-A3CF-4615-9EFB-2486C8389F74}"/>
              </a:ext>
            </a:extLst>
          </p:cNvPr>
          <p:cNvSpPr/>
          <p:nvPr/>
        </p:nvSpPr>
        <p:spPr>
          <a:xfrm>
            <a:off x="214646" y="1303493"/>
            <a:ext cx="8269931" cy="925165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Роли сотрудников РВПО и ФПО ответственных за инфраструктурные листы*: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D297B0B-885B-4CB5-9086-12B16CEBC063}"/>
              </a:ext>
            </a:extLst>
          </p:cNvPr>
          <p:cNvSpPr/>
          <p:nvPr/>
        </p:nvSpPr>
        <p:spPr>
          <a:xfrm>
            <a:off x="3523450" y="2389095"/>
            <a:ext cx="3651389" cy="827638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b="1" kern="0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ФПО1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проверка содержания</a:t>
            </a:r>
          </a:p>
          <a:p>
            <a:pPr>
              <a:lnSpc>
                <a:spcPct val="15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b="1" kern="0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ФПО2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F7546C-5888-464D-A514-0BC1C7B64CCC}"/>
              </a:ext>
            </a:extLst>
          </p:cNvPr>
          <p:cNvSpPr txBox="1"/>
          <p:nvPr/>
        </p:nvSpPr>
        <p:spPr>
          <a:xfrm>
            <a:off x="341201" y="4790137"/>
            <a:ext cx="1073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РВПО1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CCDF5BD-A504-4C70-9C58-DEC7F56DA773}"/>
              </a:ext>
            </a:extLst>
          </p:cNvPr>
          <p:cNvSpPr txBox="1"/>
          <p:nvPr/>
        </p:nvSpPr>
        <p:spPr>
          <a:xfrm>
            <a:off x="1967675" y="4790137"/>
            <a:ext cx="1078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РВПО2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AA624F-E9AA-4527-972E-228279DEC631}"/>
              </a:ext>
            </a:extLst>
          </p:cNvPr>
          <p:cNvSpPr txBox="1"/>
          <p:nvPr/>
        </p:nvSpPr>
        <p:spPr>
          <a:xfrm>
            <a:off x="3486247" y="4785392"/>
            <a:ext cx="1467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ФПО1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980CA51-6F4C-4FCD-856D-E4ACADDC25CB}"/>
              </a:ext>
            </a:extLst>
          </p:cNvPr>
          <p:cNvSpPr txBox="1"/>
          <p:nvPr/>
        </p:nvSpPr>
        <p:spPr>
          <a:xfrm>
            <a:off x="4860700" y="4785392"/>
            <a:ext cx="1460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ФПО2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6ADF3648-569E-4944-8F8B-5DFA4FF02ACD}"/>
              </a:ext>
            </a:extLst>
          </p:cNvPr>
          <p:cNvSpPr/>
          <p:nvPr/>
        </p:nvSpPr>
        <p:spPr>
          <a:xfrm>
            <a:off x="210450" y="3729865"/>
            <a:ext cx="8019150" cy="757675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предварительного рассмотрения ИЛ на соответствие единой технологической среде НПО: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2CC1C8DF-5184-4D38-ADE3-31347226AFDC}"/>
              </a:ext>
            </a:extLst>
          </p:cNvPr>
          <p:cNvCxnSpPr/>
          <p:nvPr/>
        </p:nvCxnSpPr>
        <p:spPr>
          <a:xfrm flipH="1">
            <a:off x="1435507" y="4980702"/>
            <a:ext cx="511089" cy="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86642CE4-BE88-4F4E-B024-D702B30A846F}"/>
              </a:ext>
            </a:extLst>
          </p:cNvPr>
          <p:cNvCxnSpPr/>
          <p:nvPr/>
        </p:nvCxnSpPr>
        <p:spPr>
          <a:xfrm flipV="1">
            <a:off x="1435507" y="5085839"/>
            <a:ext cx="511089" cy="474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0C4E60E-3ABA-4E78-A20B-88F42FD9F6C5}"/>
              </a:ext>
            </a:extLst>
          </p:cNvPr>
          <p:cNvSpPr txBox="1"/>
          <p:nvPr/>
        </p:nvSpPr>
        <p:spPr>
          <a:xfrm>
            <a:off x="3116385" y="5480308"/>
            <a:ext cx="193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доработку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31DF8A4C-76DC-4F97-926A-4D1331183403}"/>
              </a:ext>
            </a:extLst>
          </p:cNvPr>
          <p:cNvCxnSpPr/>
          <p:nvPr/>
        </p:nvCxnSpPr>
        <p:spPr>
          <a:xfrm flipV="1">
            <a:off x="210450" y="3526580"/>
            <a:ext cx="7561950" cy="4008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86642CE4-BE88-4F4E-B024-D702B30A846F}"/>
              </a:ext>
            </a:extLst>
          </p:cNvPr>
          <p:cNvCxnSpPr/>
          <p:nvPr/>
        </p:nvCxnSpPr>
        <p:spPr>
          <a:xfrm flipV="1">
            <a:off x="3040902" y="4985447"/>
            <a:ext cx="511089" cy="474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86642CE4-BE88-4F4E-B024-D702B30A846F}"/>
              </a:ext>
            </a:extLst>
          </p:cNvPr>
          <p:cNvCxnSpPr/>
          <p:nvPr/>
        </p:nvCxnSpPr>
        <p:spPr>
          <a:xfrm flipV="1">
            <a:off x="4349611" y="4980702"/>
            <a:ext cx="511089" cy="474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оединительная линия уступом 51"/>
          <p:cNvCxnSpPr>
            <a:stCxn id="12" idx="2"/>
          </p:cNvCxnSpPr>
          <p:nvPr/>
        </p:nvCxnSpPr>
        <p:spPr>
          <a:xfrm rot="5400000" flipH="1">
            <a:off x="3960642" y="3555195"/>
            <a:ext cx="55307" cy="3205309"/>
          </a:xfrm>
          <a:prstGeom prst="bentConnector4">
            <a:avLst>
              <a:gd name="adj1" fmla="val -413329"/>
              <a:gd name="adj2" fmla="val 100107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C60022FB-BEAB-4134-9660-68D22B2CD46F}"/>
              </a:ext>
            </a:extLst>
          </p:cNvPr>
          <p:cNvSpPr/>
          <p:nvPr/>
        </p:nvSpPr>
        <p:spPr>
          <a:xfrm>
            <a:off x="8318667" y="2087733"/>
            <a:ext cx="287657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НЕ ПРЕДОСТАВИЛИ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актуальную информацию о пользователях РВПО для работы в Модуле «Управление инфраструктурными листами» СУПД (письмо Федерального оператора от 22.10.2021 № 3833):</a:t>
            </a:r>
          </a:p>
          <a:p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Астраханская область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Еврейская автономная область</a:t>
            </a:r>
          </a:p>
          <a:p>
            <a:endParaRPr lang="ru-RU" sz="1200" dirty="0">
              <a:solidFill>
                <a:srgbClr val="3750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дальнейшем, при наличии потребности Регионального координатора во внесении изменений в права доступа у сотрудников, ответственных за работу в Модуле «Управление инфраструктурными листами» СУПД, необходимо направлять в адрес Федерального оператора письмо по адресу электронной почты </a:t>
            </a:r>
            <a:r>
              <a:rPr lang="ru-RU" sz="1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npo@apkpro.ru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«Об изменении прав доступа» с указанием причин изменения.</a:t>
            </a: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xmlns="" id="{3E192D01-BE29-4680-9F9E-9B9110992DD8}"/>
              </a:ext>
            </a:extLst>
          </p:cNvPr>
          <p:cNvCxnSpPr>
            <a:cxnSpLocks/>
          </p:cNvCxnSpPr>
          <p:nvPr/>
        </p:nvCxnSpPr>
        <p:spPr>
          <a:xfrm flipH="1" flipV="1">
            <a:off x="8209415" y="2421946"/>
            <a:ext cx="4724" cy="2994116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73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40BF2C-2139-425B-B0C5-33104DD406CD}"/>
              </a:ext>
            </a:extLst>
          </p:cNvPr>
          <p:cNvSpPr txBox="1"/>
          <p:nvPr/>
        </p:nvSpPr>
        <p:spPr>
          <a:xfrm>
            <a:off x="237392" y="254496"/>
            <a:ext cx="969400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44083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Варианты оснащения образовательных организаций по проектам ЦОС и ЦОС.Эксперимент в 2022 г.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5241" y="3318706"/>
            <a:ext cx="1860398" cy="132343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ЦОС.</a:t>
            </a:r>
          </a:p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</a:t>
            </a:r>
          </a:p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 поставки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332033-B5FD-46C7-93D1-06A8150C91C2}"/>
              </a:ext>
            </a:extLst>
          </p:cNvPr>
          <p:cNvSpPr txBox="1"/>
          <p:nvPr/>
        </p:nvSpPr>
        <p:spPr>
          <a:xfrm>
            <a:off x="2502883" y="1378889"/>
            <a:ext cx="591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08074E7-07F9-4077-8E7F-ABCF2823BAAD}"/>
              </a:ext>
            </a:extLst>
          </p:cNvPr>
          <p:cNvSpPr txBox="1"/>
          <p:nvPr/>
        </p:nvSpPr>
        <p:spPr>
          <a:xfrm>
            <a:off x="5910077" y="1374469"/>
            <a:ext cx="5742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581276" y="3075261"/>
            <a:ext cx="8511716" cy="834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5B83747-E8EA-4836-8050-4F946485882E}"/>
              </a:ext>
            </a:extLst>
          </p:cNvPr>
          <p:cNvSpPr txBox="1"/>
          <p:nvPr/>
        </p:nvSpPr>
        <p:spPr>
          <a:xfrm>
            <a:off x="262082" y="5396417"/>
            <a:ext cx="22027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единой технологической </a:t>
            </a:r>
          </a:p>
          <a:p>
            <a:r>
              <a:rPr lang="ru-RU" sz="1400" i="1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образовательной среды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2082" y="1319589"/>
            <a:ext cx="1860400" cy="1015663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ЦОС</a:t>
            </a:r>
          </a:p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 поставки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092C0E8-7727-4625-B1CE-F5E9B1D8285B}"/>
              </a:ext>
            </a:extLst>
          </p:cNvPr>
          <p:cNvSpPr txBox="1"/>
          <p:nvPr/>
        </p:nvSpPr>
        <p:spPr>
          <a:xfrm>
            <a:off x="3539668" y="1314845"/>
            <a:ext cx="1927637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Обязательное оборудование</a:t>
            </a: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xmlns="" id="{7462BA14-91BA-4446-BA01-9E679F4DAD20}"/>
              </a:ext>
            </a:extLst>
          </p:cNvPr>
          <p:cNvGraphicFramePr>
            <a:graphicFrameLocks noGrp="1"/>
          </p:cNvGraphicFramePr>
          <p:nvPr/>
        </p:nvGraphicFramePr>
        <p:xfrm>
          <a:off x="3539668" y="1883743"/>
          <a:ext cx="1927637" cy="40460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27637">
                  <a:extLst>
                    <a:ext uri="{9D8B030D-6E8A-4147-A177-3AD203B41FA5}">
                      <a16:colId xmlns:a16="http://schemas.microsoft.com/office/drawing/2014/main" xmlns="" val="3299845815"/>
                    </a:ext>
                  </a:extLst>
                </a:gridCol>
              </a:tblGrid>
              <a:tr h="202304">
                <a:tc>
                  <a:txBody>
                    <a:bodyPr/>
                    <a:lstStyle/>
                    <a:p>
                      <a:pPr marL="171450" indent="-171450" algn="l" defTabSz="914400" rtl="0" eaLnBrk="1" fontAlgn="t" latinLnBrk="0" hangingPunct="1">
                        <a:buFontTx/>
                        <a:buChar char="-"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Ноутбук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07228311"/>
                  </a:ext>
                </a:extLst>
              </a:tr>
              <a:tr h="202304">
                <a:tc>
                  <a:txBody>
                    <a:bodyPr/>
                    <a:lstStyle/>
                    <a:p>
                      <a:pPr marL="171450" indent="-171450" algn="l" defTabSz="914400" rtl="0" eaLnBrk="1" fontAlgn="t" latinLnBrk="0" hangingPunct="1">
                        <a:buFontTx/>
                        <a:buChar char="-"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МФУ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3318755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9332033-B5FD-46C7-93D1-06A8150C91C2}"/>
              </a:ext>
            </a:extLst>
          </p:cNvPr>
          <p:cNvSpPr txBox="1"/>
          <p:nvPr/>
        </p:nvSpPr>
        <p:spPr>
          <a:xfrm>
            <a:off x="1989001" y="3572933"/>
            <a:ext cx="591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092C0E8-7727-4625-B1CE-F5E9B1D8285B}"/>
              </a:ext>
            </a:extLst>
          </p:cNvPr>
          <p:cNvSpPr txBox="1"/>
          <p:nvPr/>
        </p:nvSpPr>
        <p:spPr>
          <a:xfrm>
            <a:off x="6927138" y="1329555"/>
            <a:ext cx="2450029" cy="46800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оборудование</a:t>
            </a:r>
          </a:p>
        </p:txBody>
      </p:sp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xmlns="" id="{7462BA14-91BA-4446-BA01-9E679F4DAD20}"/>
              </a:ext>
            </a:extLst>
          </p:cNvPr>
          <p:cNvGraphicFramePr>
            <a:graphicFrameLocks noGrp="1"/>
          </p:cNvGraphicFramePr>
          <p:nvPr/>
        </p:nvGraphicFramePr>
        <p:xfrm>
          <a:off x="6927138" y="1863813"/>
          <a:ext cx="2450029" cy="101192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450029">
                  <a:extLst>
                    <a:ext uri="{9D8B030D-6E8A-4147-A177-3AD203B41FA5}">
                      <a16:colId xmlns:a16="http://schemas.microsoft.com/office/drawing/2014/main" xmlns="" val="3299845815"/>
                    </a:ext>
                  </a:extLst>
                </a:gridCol>
              </a:tblGrid>
              <a:tr h="202304">
                <a:tc>
                  <a:txBody>
                    <a:bodyPr/>
                    <a:lstStyle/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Ноутбук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07228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 defTabSz="914400" rtl="0" eaLnBrk="1" fontAlgn="t" latinLnBrk="0" hangingPunct="1">
                        <a:buFontTx/>
                        <a:buChar char="-"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МФУ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3318755"/>
                  </a:ext>
                </a:extLst>
              </a:tr>
              <a:tr h="133024">
                <a:tc>
                  <a:txBody>
                    <a:bodyPr/>
                    <a:lstStyle/>
                    <a:p>
                      <a:pPr marL="171450" indent="-171450" algn="l" defTabSz="914400" rtl="0" eaLnBrk="1" fontAlgn="t" latinLnBrk="0" hangingPunct="1">
                        <a:buFontTx/>
                        <a:buChar char="-"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Тележка-хранилище ноутбуков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912099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 defTabSz="914400" rtl="0" eaLnBrk="1" fontAlgn="t" latinLnBrk="0" hangingPunct="1">
                        <a:buFontTx/>
                        <a:buChar char="-"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Интерактивный комплекс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53045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 defTabSz="914400" rtl="0" eaLnBrk="1" fontAlgn="t" latinLnBrk="0" hangingPunct="1">
                        <a:buFontTx/>
                        <a:buChar char="-"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УКФ-проектор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3902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 defTabSz="914400" rtl="0" eaLnBrk="1" fontAlgn="t" latinLnBrk="0" hangingPunct="1">
                        <a:buFontTx/>
                        <a:buChar char="-"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Телевизор </a:t>
                      </a:r>
                      <a:r>
                        <a:rPr lang="ru-RU" sz="10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Smart</a:t>
                      </a: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</a:t>
                      </a:r>
                      <a:r>
                        <a:rPr lang="en-US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120689835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08074E7-07F9-4077-8E7F-ABCF2823BAAD}"/>
              </a:ext>
            </a:extLst>
          </p:cNvPr>
          <p:cNvSpPr txBox="1"/>
          <p:nvPr/>
        </p:nvSpPr>
        <p:spPr>
          <a:xfrm>
            <a:off x="4274565" y="3498639"/>
            <a:ext cx="5742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092C0E8-7727-4625-B1CE-F5E9B1D8285B}"/>
              </a:ext>
            </a:extLst>
          </p:cNvPr>
          <p:cNvSpPr txBox="1"/>
          <p:nvPr/>
        </p:nvSpPr>
        <p:spPr>
          <a:xfrm>
            <a:off x="2519330" y="3318706"/>
            <a:ext cx="1927637" cy="83160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Компьютерный класс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0092C0E8-7727-4625-B1CE-F5E9B1D8285B}"/>
              </a:ext>
            </a:extLst>
          </p:cNvPr>
          <p:cNvSpPr txBox="1"/>
          <p:nvPr/>
        </p:nvSpPr>
        <p:spPr>
          <a:xfrm>
            <a:off x="4676451" y="3314900"/>
            <a:ext cx="2304697" cy="830997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 управления средствами обеспечения дистанционного обучения и видеонаблюдения</a:t>
            </a:r>
          </a:p>
        </p:txBody>
      </p:sp>
      <p:graphicFrame>
        <p:nvGraphicFramePr>
          <p:cNvPr id="44" name="Таблица 43">
            <a:extLst>
              <a:ext uri="{FF2B5EF4-FFF2-40B4-BE49-F238E27FC236}">
                <a16:creationId xmlns:a16="http://schemas.microsoft.com/office/drawing/2014/main" xmlns="" id="{7462BA14-91BA-4446-BA01-9E679F4DAD20}"/>
              </a:ext>
            </a:extLst>
          </p:cNvPr>
          <p:cNvGraphicFramePr>
            <a:graphicFrameLocks noGrp="1"/>
          </p:cNvGraphicFramePr>
          <p:nvPr/>
        </p:nvGraphicFramePr>
        <p:xfrm>
          <a:off x="9229821" y="4222563"/>
          <a:ext cx="1816399" cy="117385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16399">
                  <a:extLst>
                    <a:ext uri="{9D8B030D-6E8A-4147-A177-3AD203B41FA5}">
                      <a16:colId xmlns:a16="http://schemas.microsoft.com/office/drawing/2014/main" xmlns="" val="3299845815"/>
                    </a:ext>
                  </a:extLst>
                </a:gridCol>
              </a:tblGrid>
              <a:tr h="20230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Ноутбук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07228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МФУ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3318755"/>
                  </a:ext>
                </a:extLst>
              </a:tr>
              <a:tr h="13302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Тележка для ноутбуков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912099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Интерактивный комплекс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53045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УКФ-проектор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3902848"/>
                  </a:ext>
                </a:extLst>
              </a:tr>
              <a:tr h="80963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Телевизор </a:t>
                      </a:r>
                      <a:r>
                        <a:rPr lang="ru-RU" sz="10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Smart</a:t>
                      </a: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</a:t>
                      </a:r>
                      <a:r>
                        <a:rPr lang="en-US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120689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Видеокамера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644239823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092C0E8-7727-4625-B1CE-F5E9B1D8285B}"/>
              </a:ext>
            </a:extLst>
          </p:cNvPr>
          <p:cNvSpPr txBox="1"/>
          <p:nvPr/>
        </p:nvSpPr>
        <p:spPr>
          <a:xfrm>
            <a:off x="7180209" y="3309539"/>
            <a:ext cx="1783582" cy="830997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класс для работы с цифровым образовательным контентом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092C0E8-7727-4625-B1CE-F5E9B1D8285B}"/>
              </a:ext>
            </a:extLst>
          </p:cNvPr>
          <p:cNvSpPr txBox="1"/>
          <p:nvPr/>
        </p:nvSpPr>
        <p:spPr>
          <a:xfrm>
            <a:off x="9229820" y="3309539"/>
            <a:ext cx="1816399" cy="83160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Дополнительное оборудование</a:t>
            </a:r>
          </a:p>
        </p:txBody>
      </p:sp>
      <p:graphicFrame>
        <p:nvGraphicFramePr>
          <p:cNvPr id="48" name="Таблица 47">
            <a:extLst>
              <a:ext uri="{FF2B5EF4-FFF2-40B4-BE49-F238E27FC236}">
                <a16:creationId xmlns:a16="http://schemas.microsoft.com/office/drawing/2014/main" xmlns="" id="{7462BA14-91BA-4446-BA01-9E679F4DAD20}"/>
              </a:ext>
            </a:extLst>
          </p:cNvPr>
          <p:cNvGraphicFramePr>
            <a:graphicFrameLocks noGrp="1"/>
          </p:cNvGraphicFramePr>
          <p:nvPr/>
        </p:nvGraphicFramePr>
        <p:xfrm>
          <a:off x="2519330" y="4331193"/>
          <a:ext cx="1927637" cy="40460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27637">
                  <a:extLst>
                    <a:ext uri="{9D8B030D-6E8A-4147-A177-3AD203B41FA5}">
                      <a16:colId xmlns:a16="http://schemas.microsoft.com/office/drawing/2014/main" xmlns="" val="3299845815"/>
                    </a:ext>
                  </a:extLst>
                </a:gridCol>
              </a:tblGrid>
              <a:tr h="20230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Ноутбук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07228311"/>
                  </a:ext>
                </a:extLst>
              </a:tr>
              <a:tr h="20230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МФУ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3318755"/>
                  </a:ext>
                </a:extLst>
              </a:tr>
            </a:tbl>
          </a:graphicData>
        </a:graphic>
      </p:graphicFrame>
      <p:graphicFrame>
        <p:nvGraphicFramePr>
          <p:cNvPr id="49" name="Таблица 48">
            <a:extLst>
              <a:ext uri="{FF2B5EF4-FFF2-40B4-BE49-F238E27FC236}">
                <a16:creationId xmlns:a16="http://schemas.microsoft.com/office/drawing/2014/main" xmlns="" id="{7462BA14-91BA-4446-BA01-9E679F4DAD20}"/>
              </a:ext>
            </a:extLst>
          </p:cNvPr>
          <p:cNvGraphicFramePr>
            <a:graphicFrameLocks noGrp="1"/>
          </p:cNvGraphicFramePr>
          <p:nvPr/>
        </p:nvGraphicFramePr>
        <p:xfrm>
          <a:off x="7180209" y="4254857"/>
          <a:ext cx="1678991" cy="102886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78991">
                  <a:extLst>
                    <a:ext uri="{9D8B030D-6E8A-4147-A177-3AD203B41FA5}">
                      <a16:colId xmlns:a16="http://schemas.microsoft.com/office/drawing/2014/main" xmlns="" val="3299845815"/>
                    </a:ext>
                  </a:extLst>
                </a:gridCol>
              </a:tblGrid>
              <a:tr h="202304">
                <a:tc>
                  <a:txBody>
                    <a:bodyPr/>
                    <a:lstStyle/>
                    <a:p>
                      <a:pPr marL="171450" indent="-171450" algn="l" defTabSz="914400" rtl="0" eaLnBrk="1" fontAlgn="t" latinLnBrk="0" hangingPunct="1">
                        <a:buFontTx/>
                        <a:buChar char="-"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базе </a:t>
                      </a:r>
                      <a:r>
                        <a:rPr lang="en-US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Smart TV</a:t>
                      </a:r>
                      <a:endParaRPr lang="ru-RU" sz="1000" b="1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07228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indent="-171450" algn="l" defTabSz="914400" rtl="0" eaLnBrk="1" fontAlgn="t" latinLnBrk="0" hangingPunct="1">
                        <a:buFontTx/>
                        <a:buChar char="-"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</a:t>
                      </a:r>
                      <a:r>
                        <a:rPr lang="en-US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базе интерактивного комплекса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3318755"/>
                  </a:ext>
                </a:extLst>
              </a:tr>
              <a:tr h="35983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базе УКФ-проектора для ноутбуков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91209982"/>
                  </a:ext>
                </a:extLst>
              </a:tr>
            </a:tbl>
          </a:graphicData>
        </a:graphic>
      </p:graphicFrame>
      <p:graphicFrame>
        <p:nvGraphicFramePr>
          <p:cNvPr id="50" name="Таблица 49">
            <a:extLst>
              <a:ext uri="{FF2B5EF4-FFF2-40B4-BE49-F238E27FC236}">
                <a16:creationId xmlns:a16="http://schemas.microsoft.com/office/drawing/2014/main" xmlns="" id="{7462BA14-91BA-4446-BA01-9E679F4DAD20}"/>
              </a:ext>
            </a:extLst>
          </p:cNvPr>
          <p:cNvGraphicFramePr>
            <a:graphicFrameLocks noGrp="1"/>
          </p:cNvGraphicFramePr>
          <p:nvPr/>
        </p:nvGraphicFramePr>
        <p:xfrm>
          <a:off x="4699987" y="4347657"/>
          <a:ext cx="1927637" cy="40460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27637">
                  <a:extLst>
                    <a:ext uri="{9D8B030D-6E8A-4147-A177-3AD203B41FA5}">
                      <a16:colId xmlns:a16="http://schemas.microsoft.com/office/drawing/2014/main" xmlns="" val="3299845815"/>
                    </a:ext>
                  </a:extLst>
                </a:gridCol>
              </a:tblGrid>
              <a:tr h="404608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0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Сервер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07228311"/>
                  </a:ext>
                </a:extLst>
              </a:tr>
            </a:tbl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08074E7-07F9-4077-8E7F-ABCF2823BAAD}"/>
              </a:ext>
            </a:extLst>
          </p:cNvPr>
          <p:cNvSpPr txBox="1"/>
          <p:nvPr/>
        </p:nvSpPr>
        <p:spPr>
          <a:xfrm>
            <a:off x="6791780" y="3547432"/>
            <a:ext cx="5742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08074E7-07F9-4077-8E7F-ABCF2823BAAD}"/>
              </a:ext>
            </a:extLst>
          </p:cNvPr>
          <p:cNvSpPr txBox="1"/>
          <p:nvPr/>
        </p:nvSpPr>
        <p:spPr>
          <a:xfrm>
            <a:off x="8802879" y="3515974"/>
            <a:ext cx="5742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3665100" y="6239621"/>
            <a:ext cx="71229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r"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Количество оснащаемых образовательных организаций должно соответствовать показателю, указанному в Соглашении о предоставлении субсидии из федерального бюджета.</a:t>
            </a:r>
            <a:endParaRPr lang="ru-RU" sz="11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flipV="1">
            <a:off x="5535458" y="5463846"/>
            <a:ext cx="5184780" cy="824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4127631" y="5526281"/>
            <a:ext cx="666045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r"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 координаторы при формировании ИЛ вправе обеспечивать количество и технические характеристики оборудования, превышающие установленные Рекомендованными примерными перечнями</a:t>
            </a:r>
          </a:p>
        </p:txBody>
      </p:sp>
    </p:spTree>
    <p:extLst>
      <p:ext uri="{BB962C8B-B14F-4D97-AF65-F5344CB8AC3E}">
        <p14:creationId xmlns:p14="http://schemas.microsoft.com/office/powerpoint/2010/main" val="1913728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40BF2C-2139-425B-B0C5-33104DD406CD}"/>
              </a:ext>
            </a:extLst>
          </p:cNvPr>
          <p:cNvSpPr txBox="1"/>
          <p:nvPr/>
        </p:nvSpPr>
        <p:spPr>
          <a:xfrm>
            <a:off x="237392" y="254496"/>
            <a:ext cx="969400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44083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Варианты оснащения создаваемых в 2022 г. центров «</a:t>
            </a:r>
            <a:r>
              <a:rPr lang="en-US" sz="24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</a:t>
            </a:r>
            <a:r>
              <a:rPr lang="ru-RU" sz="24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-Куб»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332033-B5FD-46C7-93D1-06A8150C91C2}"/>
              </a:ext>
            </a:extLst>
          </p:cNvPr>
          <p:cNvSpPr txBox="1"/>
          <p:nvPr/>
        </p:nvSpPr>
        <p:spPr>
          <a:xfrm>
            <a:off x="2011660" y="3428862"/>
            <a:ext cx="591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127631" y="6199381"/>
            <a:ext cx="666045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r">
              <a:buFont typeface="Wingdings" panose="05000000000000000000" pitchFamily="2" charset="2"/>
              <a:buChar char="§"/>
            </a:pPr>
            <a:r>
              <a:rPr lang="ru-RU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 координаторы при формировании ИЛ вправе обеспечивать количество и технические характеристики оборудования, превышающие установленные Рекомендованными примерными перечнями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5B83747-E8EA-4836-8050-4F946485882E}"/>
              </a:ext>
            </a:extLst>
          </p:cNvPr>
          <p:cNvSpPr txBox="1"/>
          <p:nvPr/>
        </p:nvSpPr>
        <p:spPr>
          <a:xfrm>
            <a:off x="376555" y="1463727"/>
            <a:ext cx="22027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единой технологической </a:t>
            </a:r>
          </a:p>
          <a:p>
            <a:r>
              <a:rPr lang="ru-RU" sz="1400" i="1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образовательной среды</a:t>
            </a:r>
            <a:endParaRPr lang="ru-RU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3F60FE5-7664-4E09-94EF-F93A3652D897}"/>
              </a:ext>
            </a:extLst>
          </p:cNvPr>
          <p:cNvSpPr txBox="1"/>
          <p:nvPr/>
        </p:nvSpPr>
        <p:spPr>
          <a:xfrm>
            <a:off x="636520" y="3074919"/>
            <a:ext cx="1348578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 поставки</a:t>
            </a:r>
          </a:p>
          <a:p>
            <a:pPr algn="ctr"/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xmlns="" id="{7462BA14-91BA-4446-BA01-9E679F4DAD20}"/>
              </a:ext>
            </a:extLst>
          </p:cNvPr>
          <p:cNvGraphicFramePr>
            <a:graphicFrameLocks noGrp="1"/>
          </p:cNvGraphicFramePr>
          <p:nvPr/>
        </p:nvGraphicFramePr>
        <p:xfrm>
          <a:off x="4461389" y="1722757"/>
          <a:ext cx="2807562" cy="52615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07562">
                  <a:extLst>
                    <a:ext uri="{9D8B030D-6E8A-4147-A177-3AD203B41FA5}">
                      <a16:colId xmlns:a16="http://schemas.microsoft.com/office/drawing/2014/main" xmlns="" val="3299845815"/>
                    </a:ext>
                  </a:extLst>
                </a:gridCol>
              </a:tblGrid>
              <a:tr h="202304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Программирование на </a:t>
                      </a: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07228311"/>
                  </a:ext>
                </a:extLst>
              </a:tr>
              <a:tr h="101152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</a:t>
                      </a: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VR/AR-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приложений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3318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Программирование роботов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01410930"/>
                  </a:ext>
                </a:extLst>
              </a:tr>
            </a:tbl>
          </a:graphicData>
        </a:graphic>
      </p:graphicFrame>
      <p:graphicFrame>
        <p:nvGraphicFramePr>
          <p:cNvPr id="29" name="Таблица 28">
            <a:extLst>
              <a:ext uri="{FF2B5EF4-FFF2-40B4-BE49-F238E27FC236}">
                <a16:creationId xmlns:a16="http://schemas.microsoft.com/office/drawing/2014/main" xmlns="" id="{7462BA14-91BA-4446-BA01-9E679F4DAD20}"/>
              </a:ext>
            </a:extLst>
          </p:cNvPr>
          <p:cNvGraphicFramePr>
            <a:graphicFrameLocks noGrp="1"/>
          </p:cNvGraphicFramePr>
          <p:nvPr/>
        </p:nvGraphicFramePr>
        <p:xfrm>
          <a:off x="4461389" y="3175790"/>
          <a:ext cx="2922949" cy="87655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22949">
                  <a:extLst>
                    <a:ext uri="{9D8B030D-6E8A-4147-A177-3AD203B41FA5}">
                      <a16:colId xmlns:a16="http://schemas.microsoft.com/office/drawing/2014/main" xmlns="" val="3299845815"/>
                    </a:ext>
                  </a:extLst>
                </a:gridCol>
              </a:tblGrid>
              <a:tr h="188473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Системное администрирование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07228311"/>
                  </a:ext>
                </a:extLst>
              </a:tr>
              <a:tr h="202304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Программирование на </a:t>
                      </a:r>
                      <a:r>
                        <a:rPr lang="en-US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Java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68941463"/>
                  </a:ext>
                </a:extLst>
              </a:tr>
              <a:tr h="67435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Кибергигиена и работа с большими данными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3318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Основы алгоритмики и логики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02981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Мобильная разработка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687497063"/>
                  </a:ext>
                </a:extLst>
              </a:tr>
            </a:tbl>
          </a:graphicData>
        </a:graphic>
      </p:graphicFrame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DC10C9D3-0313-4BC1-9419-E2156814677D}"/>
              </a:ext>
            </a:extLst>
          </p:cNvPr>
          <p:cNvSpPr/>
          <p:nvPr/>
        </p:nvSpPr>
        <p:spPr>
          <a:xfrm>
            <a:off x="7696837" y="1870418"/>
            <a:ext cx="1891758" cy="24622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i="1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Полная комплектация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696837" y="3412175"/>
            <a:ext cx="2646975" cy="55399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i="1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Возможна частичная комплектация, исходя из образовательных потребностей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092C0E8-7727-4625-B1CE-F5E9B1D8285B}"/>
              </a:ext>
            </a:extLst>
          </p:cNvPr>
          <p:cNvSpPr txBox="1"/>
          <p:nvPr/>
        </p:nvSpPr>
        <p:spPr>
          <a:xfrm>
            <a:off x="2629620" y="4814337"/>
            <a:ext cx="1681150" cy="86400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функциональные зоны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092C0E8-7727-4625-B1CE-F5E9B1D8285B}"/>
              </a:ext>
            </a:extLst>
          </p:cNvPr>
          <p:cNvSpPr txBox="1"/>
          <p:nvPr/>
        </p:nvSpPr>
        <p:spPr>
          <a:xfrm>
            <a:off x="2629620" y="1553834"/>
            <a:ext cx="1681150" cy="86400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Обязательные направления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092C0E8-7727-4625-B1CE-F5E9B1D8285B}"/>
              </a:ext>
            </a:extLst>
          </p:cNvPr>
          <p:cNvSpPr txBox="1"/>
          <p:nvPr/>
        </p:nvSpPr>
        <p:spPr>
          <a:xfrm>
            <a:off x="2629620" y="3159061"/>
            <a:ext cx="1656000" cy="936000"/>
          </a:xfrm>
          <a:prstGeom prst="rect">
            <a:avLst/>
          </a:prstGeom>
          <a:solidFill>
            <a:srgbClr val="0070C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по выбору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08074E7-07F9-4077-8E7F-ABCF2823BAAD}"/>
              </a:ext>
            </a:extLst>
          </p:cNvPr>
          <p:cNvSpPr txBox="1"/>
          <p:nvPr/>
        </p:nvSpPr>
        <p:spPr>
          <a:xfrm>
            <a:off x="3183051" y="2588881"/>
            <a:ext cx="5742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08074E7-07F9-4077-8E7F-ABCF2823BAAD}"/>
              </a:ext>
            </a:extLst>
          </p:cNvPr>
          <p:cNvSpPr txBox="1"/>
          <p:nvPr/>
        </p:nvSpPr>
        <p:spPr>
          <a:xfrm>
            <a:off x="3183051" y="4221534"/>
            <a:ext cx="5742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graphicFrame>
        <p:nvGraphicFramePr>
          <p:cNvPr id="41" name="Таблица 40">
            <a:extLst>
              <a:ext uri="{FF2B5EF4-FFF2-40B4-BE49-F238E27FC236}">
                <a16:creationId xmlns:a16="http://schemas.microsoft.com/office/drawing/2014/main" xmlns="" id="{7462BA14-91BA-4446-BA01-9E679F4DAD20}"/>
              </a:ext>
            </a:extLst>
          </p:cNvPr>
          <p:cNvGraphicFramePr>
            <a:graphicFrameLocks noGrp="1"/>
          </p:cNvGraphicFramePr>
          <p:nvPr/>
        </p:nvGraphicFramePr>
        <p:xfrm>
          <a:off x="4461389" y="5064222"/>
          <a:ext cx="2807562" cy="36422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07562">
                  <a:extLst>
                    <a:ext uri="{9D8B030D-6E8A-4147-A177-3AD203B41FA5}">
                      <a16:colId xmlns:a16="http://schemas.microsoft.com/office/drawing/2014/main" xmlns="" val="3299845815"/>
                    </a:ext>
                  </a:extLst>
                </a:gridCol>
              </a:tblGrid>
              <a:tr h="202304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Зона коллективной работы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807228311"/>
                  </a:ext>
                </a:extLst>
              </a:tr>
              <a:tr h="101152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Персонал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03318755"/>
                  </a:ext>
                </a:extLst>
              </a:tr>
            </a:tbl>
          </a:graphicData>
        </a:graphic>
      </p:graphicFrame>
      <p:sp>
        <p:nvSpPr>
          <p:cNvPr id="42" name="Прямоугольник 41"/>
          <p:cNvSpPr/>
          <p:nvPr/>
        </p:nvSpPr>
        <p:spPr>
          <a:xfrm>
            <a:off x="7696836" y="5064222"/>
            <a:ext cx="2646975" cy="55399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000" i="1" dirty="0">
                <a:solidFill>
                  <a:srgbClr val="3750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Возможна частичная комплектация, исходя из образовательных потребностей</a:t>
            </a: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H="1">
            <a:off x="7485053" y="1345686"/>
            <a:ext cx="2160" cy="4667996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5495412" y="6161459"/>
            <a:ext cx="5184780" cy="824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300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5A828736-DA0A-4489-91AF-13D351BD065F}"/>
              </a:ext>
            </a:extLst>
          </p:cNvPr>
          <p:cNvSpPr txBox="1">
            <a:spLocks/>
          </p:cNvSpPr>
          <p:nvPr/>
        </p:nvSpPr>
        <p:spPr>
          <a:xfrm>
            <a:off x="457195" y="1237868"/>
            <a:ext cx="9512877" cy="711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Блохин Дмитрий Владимирович, </a:t>
            </a:r>
            <a:r>
              <a:rPr lang="ru-RU" sz="18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заместитель директора</a:t>
            </a:r>
          </a:p>
          <a:p>
            <a:endParaRPr lang="ru-RU" sz="2000" dirty="0">
              <a:solidFill>
                <a:srgbClr val="375075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BE6E425-31FF-4CC3-9F67-F17A37F1E359}"/>
              </a:ext>
            </a:extLst>
          </p:cNvPr>
          <p:cNvSpPr txBox="1">
            <a:spLocks/>
          </p:cNvSpPr>
          <p:nvPr/>
        </p:nvSpPr>
        <p:spPr>
          <a:xfrm>
            <a:off x="457195" y="195139"/>
            <a:ext cx="9609997" cy="768608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4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Сопровождение создания инфраструктуры НПО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A347BDDC-89FB-48EB-B23E-1EF077D0E45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58778" y="2299844"/>
            <a:ext cx="5151413" cy="23600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kern="0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помощь в формировании и проверка инфраструктурных листов в СУПД (ФП «Цифровая образовательная среда»);</a:t>
            </a:r>
            <a:endParaRPr lang="en-US" sz="1800" b="1" kern="0" dirty="0">
              <a:solidFill>
                <a:srgbClr val="0070C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kern="0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поддержка закупочной деятельности в рамках НПО;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kern="0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управление модулями «Закупки» и «Инфраструктурные листы» в СУПД;</a:t>
            </a:r>
            <a:endParaRPr lang="en-US" sz="1800" b="1" kern="0" dirty="0">
              <a:solidFill>
                <a:srgbClr val="0070C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kern="0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сбор данных о закупках.</a:t>
            </a:r>
            <a:endParaRPr lang="en-US" sz="1800" b="1" kern="0" dirty="0">
              <a:solidFill>
                <a:srgbClr val="0070C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000" b="1" kern="0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B09C4561-303B-49FC-A6FD-65BA3C162781}"/>
              </a:ext>
            </a:extLst>
          </p:cNvPr>
          <p:cNvSpPr txBox="1">
            <a:spLocks/>
          </p:cNvSpPr>
          <p:nvPr/>
        </p:nvSpPr>
        <p:spPr>
          <a:xfrm>
            <a:off x="271430" y="2251521"/>
            <a:ext cx="5440131" cy="222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kern="0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предоставлении заключений о соответствии (документооборот);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kern="0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контроль качества создаваемой в рамках НПО инфраструктуры (организация выездных проверок, верификация характеристик закупаемого оборудования).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kern="0" dirty="0">
              <a:solidFill>
                <a:srgbClr val="64BDE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b="1" kern="0" dirty="0">
              <a:solidFill>
                <a:srgbClr val="64BDE1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D4CA559D-EF3D-46B4-9D8F-EE5CC3E341C5}"/>
              </a:ext>
            </a:extLst>
          </p:cNvPr>
          <p:cNvCxnSpPr>
            <a:cxnSpLocks/>
          </p:cNvCxnSpPr>
          <p:nvPr/>
        </p:nvCxnSpPr>
        <p:spPr>
          <a:xfrm>
            <a:off x="429579" y="1654888"/>
            <a:ext cx="916305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FD5845-24FA-4011-BCD6-DE7AF0E8177C}"/>
              </a:ext>
            </a:extLst>
          </p:cNvPr>
          <p:cNvSpPr txBox="1"/>
          <p:nvPr/>
        </p:nvSpPr>
        <p:spPr>
          <a:xfrm>
            <a:off x="429579" y="1756382"/>
            <a:ext cx="9760706" cy="369194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ru-RU"/>
            </a:defPPr>
            <a:lvl1pPr defTabSz="844083">
              <a:spcBef>
                <a:spcPct val="0"/>
              </a:spcBef>
              <a:buNone/>
              <a:defRPr sz="2000" b="1">
                <a:solidFill>
                  <a:srgbClr val="64BDE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Поддержка РОИВ/РВПО в части создания имущественного комплекса НПО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CC21B5EE-042F-4A5A-93DB-DCB84C83C9C4}"/>
              </a:ext>
            </a:extLst>
          </p:cNvPr>
          <p:cNvSpPr txBox="1">
            <a:spLocks/>
          </p:cNvSpPr>
          <p:nvPr/>
        </p:nvSpPr>
        <p:spPr>
          <a:xfrm>
            <a:off x="457195" y="4937445"/>
            <a:ext cx="4581525" cy="594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Милова Ирина Сергеевна, </a:t>
            </a:r>
            <a:r>
              <a:rPr lang="ru-RU" sz="1600" b="1" kern="0" dirty="0" err="1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зам.нач</a:t>
            </a:r>
            <a:r>
              <a:rPr lang="ru-RU" sz="1600" b="1" kern="0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 отдела </a:t>
            </a:r>
            <a:r>
              <a:rPr lang="ru-RU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+7 (916) 090-02-67</a:t>
            </a:r>
            <a:r>
              <a:rPr lang="ru-RU" sz="16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,</a:t>
            </a:r>
            <a:r>
              <a:rPr lang="en-US" sz="16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hlinkClick r:id="rId2"/>
              </a:rPr>
              <a:t>milovais@apkpro.ru</a:t>
            </a:r>
            <a:r>
              <a:rPr lang="ru-RU" sz="16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  <a:p>
            <a:pPr marL="35560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ru-RU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2DAE3092-FC04-45B7-B068-E36C665549EE}"/>
              </a:ext>
            </a:extLst>
          </p:cNvPr>
          <p:cNvSpPr txBox="1">
            <a:spLocks/>
          </p:cNvSpPr>
          <p:nvPr/>
        </p:nvSpPr>
        <p:spPr>
          <a:xfrm>
            <a:off x="6058778" y="4937445"/>
            <a:ext cx="4698325" cy="8123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Семенюк Георгий Эдуардович, </a:t>
            </a:r>
            <a:r>
              <a:rPr lang="ru-RU" sz="1600" b="1" kern="0" dirty="0" err="1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зам.нач</a:t>
            </a:r>
            <a:r>
              <a:rPr lang="ru-RU" sz="1600" b="1" kern="0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 отд.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+7 (9</a:t>
            </a:r>
            <a:r>
              <a:rPr lang="en-US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64</a:t>
            </a:r>
            <a:r>
              <a:rPr lang="ru-RU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) </a:t>
            </a:r>
            <a:r>
              <a:rPr lang="en-US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63</a:t>
            </a:r>
            <a:r>
              <a:rPr lang="ru-RU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6-</a:t>
            </a:r>
            <a:r>
              <a:rPr lang="en-US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33</a:t>
            </a:r>
            <a:r>
              <a:rPr lang="ru-RU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</a:t>
            </a:r>
            <a:r>
              <a:rPr lang="en-US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55</a:t>
            </a:r>
            <a:r>
              <a:rPr lang="ru-RU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,</a:t>
            </a:r>
            <a:r>
              <a:rPr lang="en-US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hlinkClick r:id="rId3"/>
              </a:rPr>
              <a:t>semenukge</a:t>
            </a:r>
            <a:r>
              <a:rPr lang="ru-RU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hlinkClick r:id="rId3"/>
              </a:rPr>
              <a:t>@apkpro.ru</a:t>
            </a:r>
            <a:r>
              <a:rPr lang="ru-RU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F17DFBFA-1B90-4447-B66A-4EF7387A39B8}"/>
              </a:ext>
            </a:extLst>
          </p:cNvPr>
          <p:cNvSpPr txBox="1">
            <a:spLocks/>
          </p:cNvSpPr>
          <p:nvPr/>
        </p:nvSpPr>
        <p:spPr>
          <a:xfrm>
            <a:off x="457196" y="5532427"/>
            <a:ext cx="4651596" cy="826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Иванов Алексей Александрович, </a:t>
            </a:r>
            <a:r>
              <a:rPr lang="ru-RU" sz="1600" b="1" kern="0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эксперт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+7 (916) 143</a:t>
            </a:r>
            <a:r>
              <a:rPr lang="en-US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</a:t>
            </a:r>
            <a:r>
              <a:rPr lang="ru-RU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58</a:t>
            </a:r>
            <a:r>
              <a:rPr lang="en-US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-</a:t>
            </a:r>
            <a:r>
              <a:rPr lang="ru-RU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41</a:t>
            </a:r>
            <a:r>
              <a:rPr lang="ru-RU" sz="16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, </a:t>
            </a:r>
            <a:r>
              <a:rPr lang="en-US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hlinkClick r:id="rId4"/>
              </a:rPr>
              <a:t>ivanovaa@apkpro.ru</a:t>
            </a:r>
            <a:r>
              <a:rPr lang="ru-RU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22A336D3-D543-4C97-88F9-693096998DA2}"/>
              </a:ext>
            </a:extLst>
          </p:cNvPr>
          <p:cNvSpPr txBox="1">
            <a:spLocks/>
          </p:cNvSpPr>
          <p:nvPr/>
        </p:nvSpPr>
        <p:spPr>
          <a:xfrm>
            <a:off x="6058778" y="5532427"/>
            <a:ext cx="4616116" cy="824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Куценко Алексей Александрович, </a:t>
            </a:r>
            <a:r>
              <a:rPr lang="ru-RU" sz="1600" b="1" kern="0" dirty="0">
                <a:solidFill>
                  <a:srgbClr val="0070C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эксперт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+7 (995) 507-18-89,</a:t>
            </a:r>
            <a:r>
              <a:rPr lang="en-US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  <a:hlinkClick r:id="rId5"/>
              </a:rPr>
              <a:t>kutsenkoaa@apkpro.ru</a:t>
            </a:r>
            <a:endParaRPr lang="ru-RU" sz="1600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08B70F31-4577-48F2-8C43-2F020054EC13}"/>
              </a:ext>
            </a:extLst>
          </p:cNvPr>
          <p:cNvCxnSpPr>
            <a:cxnSpLocks/>
          </p:cNvCxnSpPr>
          <p:nvPr/>
        </p:nvCxnSpPr>
        <p:spPr>
          <a:xfrm>
            <a:off x="5867419" y="2235159"/>
            <a:ext cx="35501" cy="4209163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440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69983" y="6953025"/>
            <a:ext cx="3493485" cy="2699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первичной проверке ФПО _ СУПД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Отправлен на доработку _ СУПД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 повторной проверке ФПО _ СУПД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Проверен _ СУПД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Проверен _ СУПД / Получено письмо о предоставлении заключения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Заключение предоставлено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F40BF2C-2139-425B-B0C5-33104DD406CD}"/>
              </a:ext>
            </a:extLst>
          </p:cNvPr>
          <p:cNvSpPr txBox="1"/>
          <p:nvPr/>
        </p:nvSpPr>
        <p:spPr>
          <a:xfrm>
            <a:off x="254975" y="366115"/>
            <a:ext cx="9518290" cy="71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44083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2800" b="1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Статус инфраструктурных листов НПО 2022</a:t>
            </a:r>
          </a:p>
          <a:p>
            <a:pPr algn="r" defTabSz="844083">
              <a:spcBef>
                <a:spcPct val="0"/>
              </a:spcBef>
              <a:defRPr/>
            </a:pPr>
            <a:r>
              <a:rPr lang="ru-RU" dirty="0">
                <a:solidFill>
                  <a:srgbClr val="0072B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 состоянию на 23 ноября 2021 года</a:t>
            </a:r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05F9DC9C-DE53-469E-8DE6-0DCDBFF38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243161"/>
              </p:ext>
            </p:extLst>
          </p:nvPr>
        </p:nvGraphicFramePr>
        <p:xfrm>
          <a:off x="721671" y="1240463"/>
          <a:ext cx="9897167" cy="5303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74370">
                  <a:extLst>
                    <a:ext uri="{9D8B030D-6E8A-4147-A177-3AD203B41FA5}">
                      <a16:colId xmlns:a16="http://schemas.microsoft.com/office/drawing/2014/main" xmlns="" val="2315624232"/>
                    </a:ext>
                  </a:extLst>
                </a:gridCol>
                <a:gridCol w="3064217">
                  <a:extLst>
                    <a:ext uri="{9D8B030D-6E8A-4147-A177-3AD203B41FA5}">
                      <a16:colId xmlns:a16="http://schemas.microsoft.com/office/drawing/2014/main" xmlns="" val="2564868631"/>
                    </a:ext>
                  </a:extLst>
                </a:gridCol>
                <a:gridCol w="3274142">
                  <a:extLst>
                    <a:ext uri="{9D8B030D-6E8A-4147-A177-3AD203B41FA5}">
                      <a16:colId xmlns:a16="http://schemas.microsoft.com/office/drawing/2014/main" xmlns="" val="1555981727"/>
                    </a:ext>
                  </a:extLst>
                </a:gridCol>
                <a:gridCol w="2084438">
                  <a:extLst>
                    <a:ext uri="{9D8B030D-6E8A-4147-A177-3AD203B41FA5}">
                      <a16:colId xmlns:a16="http://schemas.microsoft.com/office/drawing/2014/main" xmlns="" val="2760668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ЦОС и </a:t>
                      </a:r>
                    </a:p>
                    <a:p>
                      <a:pPr algn="ctr"/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ЦОС ЭКСПЕРИМЕНТ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ТОЧКА РОСТА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ШКОЛЬНЫЙ КВАНТОРИУМ</a:t>
                      </a:r>
                      <a:endParaRPr lang="ru-RU" sz="18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77505879"/>
                  </a:ext>
                </a:extLst>
              </a:tr>
              <a:tr h="1034800">
                <a:tc>
                  <a:txBody>
                    <a:bodyPr/>
                    <a:lstStyle/>
                    <a:p>
                      <a:pPr algn="ctr"/>
                      <a:r>
                        <a:rPr lang="ru-RU" sz="1800" b="1" u="none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Готово в СУПД</a:t>
                      </a:r>
                    </a:p>
                  </a:txBody>
                  <a:tcPr vert="vert27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285750" algn="l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обл.</a:t>
                      </a:r>
                      <a:endParaRPr lang="ru-RU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285750" algn="l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Воронежская обл.</a:t>
                      </a:r>
                    </a:p>
                    <a:p>
                      <a:pPr marL="342900" indent="285750" algn="l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Кемеровская обл.</a:t>
                      </a:r>
                    </a:p>
                    <a:p>
                      <a:pPr marL="342900" indent="285750" algn="l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Мордовия</a:t>
                      </a:r>
                      <a:endParaRPr lang="ru-RU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285750" algn="l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Рязанская обл.</a:t>
                      </a:r>
                      <a:endParaRPr lang="ru-RU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285750" algn="l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Смоленская обл.</a:t>
                      </a:r>
                      <a:endParaRPr lang="ru-RU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285750" algn="l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Тамбовская обл.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541338" indent="-276225" algn="l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Кемеровская обл.</a:t>
                      </a:r>
                    </a:p>
                    <a:p>
                      <a:pPr marL="541338" indent="-276225" algn="l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Башкортостан</a:t>
                      </a:r>
                    </a:p>
                    <a:p>
                      <a:pPr marL="541338" indent="-276225" algn="l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Рязанская обл.</a:t>
                      </a:r>
                      <a:endParaRPr lang="ru-RU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131040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работе ФО или направлено на доработку РВПО</a:t>
                      </a:r>
                    </a:p>
                  </a:txBody>
                  <a:tcPr vert="vert270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Забайкальский край</a:t>
                      </a:r>
                      <a:endParaRPr lang="ru-RU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28650" indent="-342900" algn="l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541338" algn="l"/>
                        </a:tabLst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Алтайский край</a:t>
                      </a:r>
                      <a:endParaRPr lang="ru-RU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28650" indent="-342900" algn="l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541338" algn="l"/>
                        </a:tabLst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Воронежская обл.</a:t>
                      </a:r>
                    </a:p>
                    <a:p>
                      <a:pPr marL="628650" indent="-342900" algn="l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541338" algn="l"/>
                        </a:tabLst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Еврейская АО</a:t>
                      </a:r>
                    </a:p>
                    <a:p>
                      <a:pPr marL="628650" indent="-342900" algn="l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541338" algn="l"/>
                        </a:tabLst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Курская обл.</a:t>
                      </a:r>
                    </a:p>
                    <a:p>
                      <a:pPr marL="628650" indent="-342900" algn="l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541338" algn="l"/>
                        </a:tabLst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Оренбургская обл.</a:t>
                      </a:r>
                    </a:p>
                    <a:p>
                      <a:pPr marL="628650" indent="-342900" algn="l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541338" algn="l"/>
                        </a:tabLst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Сахалинская обл.</a:t>
                      </a:r>
                      <a:endParaRPr lang="ru-RU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28650" indent="-342900" algn="l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541338" algn="l"/>
                        </a:tabLst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Свердловская обл.</a:t>
                      </a:r>
                      <a:endParaRPr lang="ru-RU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28650" indent="-342900" algn="l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541338" algn="l"/>
                        </a:tabLst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Смоленская обл.</a:t>
                      </a:r>
                      <a:endParaRPr lang="ru-RU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28650" indent="-342900" algn="l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541338" algn="l"/>
                        </a:tabLst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Ханты-Мансийский АО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Смоленская обл.</a:t>
                      </a:r>
                      <a:endParaRPr lang="ru-RU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 algn="l">
                        <a:spcAft>
                          <a:spcPts val="60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Тамбовская обл.</a:t>
                      </a:r>
                    </a:p>
                    <a:p>
                      <a:pPr algn="ctr"/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58706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809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1820" y="2514204"/>
            <a:ext cx="77773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3. Об изменениях дорожной карты реализации мероприятий ФП «Цифровая образовательная среда» в 2022 году. </a:t>
            </a:r>
          </a:p>
        </p:txBody>
      </p:sp>
    </p:spTree>
    <p:extLst>
      <p:ext uri="{BB962C8B-B14F-4D97-AF65-F5344CB8AC3E}">
        <p14:creationId xmlns:p14="http://schemas.microsoft.com/office/powerpoint/2010/main" val="2061368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xmlns="" id="{C293D9B9-065C-4535-B40B-7A7B0AA6164B}"/>
              </a:ext>
            </a:extLst>
          </p:cNvPr>
          <p:cNvSpPr/>
          <p:nvPr/>
        </p:nvSpPr>
        <p:spPr>
          <a:xfrm>
            <a:off x="585627" y="1530849"/>
            <a:ext cx="246580" cy="4826771"/>
          </a:xfrm>
          <a:prstGeom prst="downArrow">
            <a:avLst>
              <a:gd name="adj1" fmla="val 33334"/>
              <a:gd name="adj2" fmla="val 6666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1CD6243-32DB-445D-9891-2F414AB013E0}"/>
              </a:ext>
            </a:extLst>
          </p:cNvPr>
          <p:cNvSpPr/>
          <p:nvPr/>
        </p:nvSpPr>
        <p:spPr>
          <a:xfrm>
            <a:off x="912321" y="1464251"/>
            <a:ext cx="10375111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ноября X - 1 года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Утверждены: должностное лицо, в составе регионального ведомственного проектного офиса, ответственное за внедрение ЦОС ; перечень образовательных организаций, образовательных организаций, принимающих участие в реализации мероприятий по внедрению ЦОС</a:t>
            </a:r>
          </a:p>
          <a:p>
            <a:pPr>
              <a:lnSpc>
                <a:spcPct val="200000"/>
              </a:lnSpc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отдельному графику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Сформирован и утвержден перечень оборудования</a:t>
            </a:r>
          </a:p>
          <a:p>
            <a:pPr>
              <a:lnSpc>
                <a:spcPct val="200000"/>
              </a:lnSpc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15 февраля X года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Объявлены закупки оборудования для внедрения ЦОС</a:t>
            </a:r>
          </a:p>
          <a:p>
            <a:pPr>
              <a:lnSpc>
                <a:spcPct val="200000"/>
              </a:lnSpc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позднее1 апреля Х года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 мониторинг хода реализации мероприятий по внедрению ЦОС</a:t>
            </a:r>
          </a:p>
          <a:p>
            <a:pPr>
              <a:lnSpc>
                <a:spcPct val="200000"/>
              </a:lnSpc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1 июня Х года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 мониторинг хода реализации мероприятий по внедрению ЦОС</a:t>
            </a:r>
          </a:p>
          <a:p>
            <a:pPr>
              <a:lnSpc>
                <a:spcPct val="200000"/>
              </a:lnSpc>
            </a:pP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25 августа Х года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Закуплено, доставлено и налажено оборудование</a:t>
            </a:r>
          </a:p>
          <a:p>
            <a:pPr>
              <a:lnSpc>
                <a:spcPct val="2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25 августа Х года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 мониторинг хода реализации мероприятий по внедрению ЦОС</a:t>
            </a:r>
          </a:p>
          <a:p>
            <a:pPr>
              <a:lnSpc>
                <a:spcPct val="200000"/>
              </a:lnSpc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30 ноября X года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Проведен мониторинг хода реализации мероприятий по внедрению ЦОС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4586176A-3A0D-4E85-A6AB-BFB89A48E31C}"/>
              </a:ext>
            </a:extLst>
          </p:cNvPr>
          <p:cNvSpPr/>
          <p:nvPr/>
        </p:nvSpPr>
        <p:spPr>
          <a:xfrm>
            <a:off x="620530" y="1717139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DD8E7111-D574-4FD6-A6A2-10EA20B54011}"/>
              </a:ext>
            </a:extLst>
          </p:cNvPr>
          <p:cNvSpPr/>
          <p:nvPr/>
        </p:nvSpPr>
        <p:spPr>
          <a:xfrm>
            <a:off x="594066" y="2703168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DC2C5BBE-424A-49DA-8E19-F22D934598CB}"/>
              </a:ext>
            </a:extLst>
          </p:cNvPr>
          <p:cNvSpPr/>
          <p:nvPr/>
        </p:nvSpPr>
        <p:spPr>
          <a:xfrm>
            <a:off x="600348" y="3222380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5849898F-9B71-494B-83E0-C376E7ADE04E}"/>
              </a:ext>
            </a:extLst>
          </p:cNvPr>
          <p:cNvSpPr/>
          <p:nvPr/>
        </p:nvSpPr>
        <p:spPr>
          <a:xfrm>
            <a:off x="617366" y="3680267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0A8F2D15-03C3-4773-AC01-4BEED781EF5E}"/>
              </a:ext>
            </a:extLst>
          </p:cNvPr>
          <p:cNvSpPr/>
          <p:nvPr/>
        </p:nvSpPr>
        <p:spPr>
          <a:xfrm>
            <a:off x="618360" y="4193487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F1002C98-0120-47A2-AECF-94A2090C0AF3}"/>
              </a:ext>
            </a:extLst>
          </p:cNvPr>
          <p:cNvSpPr/>
          <p:nvPr/>
        </p:nvSpPr>
        <p:spPr>
          <a:xfrm>
            <a:off x="617367" y="5136096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39D164DC-7E95-4A7A-94FF-0BC9D1B044BA}"/>
              </a:ext>
            </a:extLst>
          </p:cNvPr>
          <p:cNvSpPr txBox="1"/>
          <p:nvPr/>
        </p:nvSpPr>
        <p:spPr>
          <a:xfrm>
            <a:off x="620530" y="116328"/>
            <a:ext cx="9415300" cy="142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200" b="1" dirty="0">
                <a:solidFill>
                  <a:srgbClr val="0070C0"/>
                </a:solidFill>
                <a:latin typeface="Arial"/>
                <a:cs typeface="Arial"/>
              </a:rPr>
              <a:t>Дорожная карта по обновлению материально-технической базы ЦОС и ЦОС.Э</a:t>
            </a:r>
          </a:p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200" b="1" dirty="0">
                <a:solidFill>
                  <a:srgbClr val="0070C0"/>
                </a:solidFill>
                <a:latin typeface="Arial"/>
                <a:cs typeface="Arial"/>
              </a:rPr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14558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464381" y="1257879"/>
          <a:ext cx="7049731" cy="3684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59418">
                  <a:extLst>
                    <a:ext uri="{9D8B030D-6E8A-4147-A177-3AD203B41FA5}">
                      <a16:colId xmlns:a16="http://schemas.microsoft.com/office/drawing/2014/main" xmlns="" val="1018592780"/>
                    </a:ext>
                  </a:extLst>
                </a:gridCol>
                <a:gridCol w="3291302">
                  <a:extLst>
                    <a:ext uri="{9D8B030D-6E8A-4147-A177-3AD203B41FA5}">
                      <a16:colId xmlns:a16="http://schemas.microsoft.com/office/drawing/2014/main" xmlns="" val="3645701359"/>
                    </a:ext>
                  </a:extLst>
                </a:gridCol>
                <a:gridCol w="1999011">
                  <a:extLst>
                    <a:ext uri="{9D8B030D-6E8A-4147-A177-3AD203B41FA5}">
                      <a16:colId xmlns:a16="http://schemas.microsoft.com/office/drawing/2014/main" xmlns="" val="4182131518"/>
                    </a:ext>
                  </a:extLst>
                </a:gridCol>
              </a:tblGrid>
              <a:tr h="3684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84" marR="9584" marT="23961" marB="2396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84" marR="9584" marT="23961" marB="2396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84" marR="9584" marT="23961" marB="2396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6235979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91798" y="2048551"/>
            <a:ext cx="448332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Утверждено должностное лицо в составе регионального ведомственного проектного офиса, ответственное за внедрение ЦОС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89756" y="1935796"/>
            <a:ext cx="3057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Распорядительный акт регионального органа исполнительной власти, осуществляющего государственное управление в сфере образования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03303" y="2410189"/>
            <a:ext cx="2203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ноября X - 1 года</a:t>
            </a: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1798" y="4707644"/>
            <a:ext cx="4188543" cy="1021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2. Утвержден перечень образовательных организаций, принимающих участие в реализации мероприятий по внедрению ЦОС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16202" y="4533729"/>
            <a:ext cx="37460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605" marR="14605" indent="-14605" algn="ctr">
              <a:spcBef>
                <a:spcPts val="2100"/>
              </a:spcBef>
              <a:spcAft>
                <a:spcPts val="0"/>
              </a:spcAft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1.Письмо регионального координатора в адрес ведомственного проектного офиса национального проекта «Образование» с перечнем образовательных организаций;</a:t>
            </a:r>
          </a:p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2. Распорядительный акт регионального координатора об утверждении перечня образовательных организаций.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954025" y="4804344"/>
            <a:ext cx="2203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ноября X - 1 года</a:t>
            </a: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6477" y="285145"/>
            <a:ext cx="7315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ЦОС и ЦОС.Э  </a:t>
            </a:r>
          </a:p>
        </p:txBody>
      </p:sp>
    </p:spTree>
    <p:extLst>
      <p:ext uri="{BB962C8B-B14F-4D97-AF65-F5344CB8AC3E}">
        <p14:creationId xmlns:p14="http://schemas.microsoft.com/office/powerpoint/2010/main" val="3164009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>
            <a:extLst>
              <a:ext uri="{FF2B5EF4-FFF2-40B4-BE49-F238E27FC236}">
                <a16:creationId xmlns:a16="http://schemas.microsoft.com/office/drawing/2014/main" xmlns="" id="{69BFAB7B-690E-4170-B2EE-FEE46A89108E}"/>
              </a:ext>
            </a:extLst>
          </p:cNvPr>
          <p:cNvSpPr txBox="1">
            <a:spLocks/>
          </p:cNvSpPr>
          <p:nvPr/>
        </p:nvSpPr>
        <p:spPr>
          <a:xfrm>
            <a:off x="0" y="88581"/>
            <a:ext cx="9513314" cy="957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8440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2B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Повестка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C317DEC1-9707-4A93-95B2-824386221C20}"/>
              </a:ext>
            </a:extLst>
          </p:cNvPr>
          <p:cNvSpPr/>
          <p:nvPr/>
        </p:nvSpPr>
        <p:spPr>
          <a:xfrm>
            <a:off x="0" y="957559"/>
            <a:ext cx="11149781" cy="6032791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rgbClr val="375075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buFont typeface="+mj-lt"/>
              <a:buAutoNum type="arabicPeriod"/>
            </a:pPr>
            <a:endParaRPr lang="ru-RU" sz="16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ru-RU" sz="16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317DEC1-9707-4A93-95B2-824386221C20}"/>
              </a:ext>
            </a:extLst>
          </p:cNvPr>
          <p:cNvSpPr/>
          <p:nvPr/>
        </p:nvSpPr>
        <p:spPr>
          <a:xfrm>
            <a:off x="125610" y="649848"/>
            <a:ext cx="11024171" cy="5829554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375075"/>
              </a:solidFill>
              <a:effectLst/>
              <a:uLnTx/>
              <a:uFillTx/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lvl="1" algn="just"/>
            <a:endParaRPr lang="ru-RU" sz="20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1. Об изменениях методических рекомендаций </a:t>
            </a:r>
            <a:r>
              <a:rPr lang="ru-RU" sz="2000" b="1" kern="0" dirty="0" err="1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России по реализации мероприятий ФП «Цифровая образовательная среда» в 2022 году.</a:t>
            </a:r>
          </a:p>
          <a:p>
            <a:pPr marL="457200" indent="-457200" algn="just">
              <a:buAutoNum type="arabicPeriod"/>
            </a:pPr>
            <a:endParaRPr lang="ru-RU" sz="20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2. Об изменениях и регламенте взаимодействия при работе с инфраструктурными листами мероприятий ФП «Цифровая образовательная среда» в 2022 году. </a:t>
            </a:r>
          </a:p>
          <a:p>
            <a:pPr algn="just"/>
            <a:endParaRPr lang="ru-RU" sz="20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3. Об изменениях дорожной карты реализации мероприятий ФП «Цифровая образовательная среда» в 2022 году. </a:t>
            </a:r>
          </a:p>
          <a:p>
            <a:pPr algn="just"/>
            <a:endParaRPr lang="ru-RU" sz="20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4. Текущий статус исполнения мероприятий дорожной карты ФП «Цифровая образовательная среда» в 2021 году.</a:t>
            </a:r>
          </a:p>
          <a:p>
            <a:pPr algn="just"/>
            <a:endParaRPr lang="ru-RU" sz="20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5. О Всероссийском профессиональном конкурсе «Флагманы </a:t>
            </a:r>
            <a:r>
              <a:rPr lang="ru-RU" sz="2000" b="1" kern="0" dirty="0" smtClean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образования. Школа».</a:t>
            </a:r>
            <a:endParaRPr lang="ru-RU" sz="20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just"/>
            <a:endParaRPr lang="ru-RU" sz="20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6. Дайджест подготовки к концу 2021 года и планировании 2022 года.</a:t>
            </a:r>
          </a:p>
          <a:p>
            <a:pPr algn="just"/>
            <a:endParaRPr lang="ru-RU" sz="20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144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3109" y="1263552"/>
          <a:ext cx="11218983" cy="596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18983">
                  <a:extLst>
                    <a:ext uri="{9D8B030D-6E8A-4147-A177-3AD203B41FA5}">
                      <a16:colId xmlns:a16="http://schemas.microsoft.com/office/drawing/2014/main" xmlns="" val="840142381"/>
                    </a:ext>
                  </a:extLst>
                </a:gridCol>
              </a:tblGrid>
              <a:tr h="49867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Шаг 1: </a:t>
                      </a:r>
                      <a:r>
                        <a:rPr lang="ru-RU" sz="18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Внесение данных об образовательных организациях </a:t>
                      </a:r>
                      <a:r>
                        <a:rPr lang="ru-RU" sz="1800" b="1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модуле субсидиарные сущности СУПД</a:t>
                      </a:r>
                    </a:p>
                  </a:txBody>
                  <a:tcPr marL="9584" marR="9584" marT="23961" marB="2396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46916354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3109" y="285145"/>
            <a:ext cx="10015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Исполнение КТ «Утвержден перечень образовательных организаций» по ЦОС и ЦОС.Э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8" y="2104828"/>
            <a:ext cx="9636521" cy="453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2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109" y="285145"/>
            <a:ext cx="10015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Исполнение КТ «Утвержден перечень образовательных организаций» по ЦОС и ЦОС.Э 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53913" y="1116142"/>
          <a:ext cx="10744200" cy="596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44200">
                  <a:extLst>
                    <a:ext uri="{9D8B030D-6E8A-4147-A177-3AD203B41FA5}">
                      <a16:colId xmlns:a16="http://schemas.microsoft.com/office/drawing/2014/main" xmlns="" val="840142381"/>
                    </a:ext>
                  </a:extLst>
                </a:gridCol>
              </a:tblGrid>
              <a:tr h="49867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Шаг 2: </a:t>
                      </a:r>
                      <a:r>
                        <a:rPr lang="ru-RU" sz="18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Утверждение реестра субсидиарных сущностей в </a:t>
                      </a:r>
                      <a:r>
                        <a:rPr lang="ru-RU" sz="1800" b="1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СУПД (1-2 дня проверка ФВПО)</a:t>
                      </a:r>
                    </a:p>
                  </a:txBody>
                  <a:tcPr marL="9584" marR="9584" marT="23961" marB="2396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4691635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057900" y="2535314"/>
          <a:ext cx="5090747" cy="37055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90747">
                  <a:extLst>
                    <a:ext uri="{9D8B030D-6E8A-4147-A177-3AD203B41FA5}">
                      <a16:colId xmlns:a16="http://schemas.microsoft.com/office/drawing/2014/main" xmlns="" val="840142381"/>
                    </a:ext>
                  </a:extLst>
                </a:gridCol>
              </a:tblGrid>
              <a:tr h="49867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9. Организационно-правовая форма организации, на базе которой создается субсидиарная сущность.</a:t>
                      </a:r>
                    </a:p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10. Малокомплектная школа (Да/Нет).</a:t>
                      </a:r>
                    </a:p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11. Адрес субсидиарной сущности.</a:t>
                      </a:r>
                    </a:p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12. ИНН, КПП.</a:t>
                      </a:r>
                    </a:p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13. ФИО руководителя субсидиарной сущности.</a:t>
                      </a:r>
                    </a:p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14. Мобильный телефон руководителя субсидиарной сущности.</a:t>
                      </a:r>
                    </a:p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15. </a:t>
                      </a:r>
                      <a:r>
                        <a:rPr lang="en-US" sz="16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Email </a:t>
                      </a:r>
                      <a:r>
                        <a:rPr lang="ru-RU" sz="16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руководителя субсидиарной сущности.</a:t>
                      </a:r>
                    </a:p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 Статус (Утверждено/Не утверждено). </a:t>
                      </a:r>
                    </a:p>
                  </a:txBody>
                  <a:tcPr marL="9584" marR="9584" marT="23961" marB="2396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4691635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5508" y="2229046"/>
          <a:ext cx="5125915" cy="41014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5915">
                  <a:extLst>
                    <a:ext uri="{9D8B030D-6E8A-4147-A177-3AD203B41FA5}">
                      <a16:colId xmlns:a16="http://schemas.microsoft.com/office/drawing/2014/main" xmlns="" val="840142381"/>
                    </a:ext>
                  </a:extLst>
                </a:gridCol>
              </a:tblGrid>
              <a:tr h="410141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Год реализации дорожной карты.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Субъект РФ.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федерального проекта.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результата федерального проекта.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Дорожная карта «Внедрение цифровой образовательной среды».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Название субсидиарной сущности «Цифровая образовательная среда».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Тип субсидиарной сущности «Внедрение целевой модели цифровой образовательной среды в общеобразовательных организациях и профессиональных образовательных организациях».</a:t>
                      </a:r>
                    </a:p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Название организации, на базе которой создается субсидиарная сущность.</a:t>
                      </a:r>
                    </a:p>
                  </a:txBody>
                  <a:tcPr marL="9584" marR="9584" marT="23961" marB="2396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46916354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66815" y="1717574"/>
            <a:ext cx="3468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Включает следующие данные:</a:t>
            </a:r>
          </a:p>
        </p:txBody>
      </p:sp>
    </p:spTree>
    <p:extLst>
      <p:ext uri="{BB962C8B-B14F-4D97-AF65-F5344CB8AC3E}">
        <p14:creationId xmlns:p14="http://schemas.microsoft.com/office/powerpoint/2010/main" val="322724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109" y="285145"/>
            <a:ext cx="10015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Исполнение КТ «Утвержден перечень образовательных организаций» по ЦОС и ЦОС.Э 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00" y="1849296"/>
            <a:ext cx="8862908" cy="4689937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97874" y="1214918"/>
          <a:ext cx="10744200" cy="5356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44200">
                  <a:extLst>
                    <a:ext uri="{9D8B030D-6E8A-4147-A177-3AD203B41FA5}">
                      <a16:colId xmlns:a16="http://schemas.microsoft.com/office/drawing/2014/main" xmlns="" val="840142381"/>
                    </a:ext>
                  </a:extLst>
                </a:gridCol>
              </a:tblGrid>
              <a:tr h="49867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Шаг 3: 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Выгрузка данных об образовательных организациях </a:t>
                      </a:r>
                      <a:r>
                        <a:rPr lang="ru-RU" sz="1600" b="1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из аналитической подсистемы СУПД</a:t>
                      </a:r>
                    </a:p>
                  </a:txBody>
                  <a:tcPr marL="9584" marR="9584" marT="23961" marB="2396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46916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691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109" y="285145"/>
            <a:ext cx="10015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Исполнение КТ «Утвержден перечень образовательных организаций» по ЦОС и ЦОС.Э 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58262" y="1299567"/>
          <a:ext cx="11034346" cy="12823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34346">
                  <a:extLst>
                    <a:ext uri="{9D8B030D-6E8A-4147-A177-3AD203B41FA5}">
                      <a16:colId xmlns:a16="http://schemas.microsoft.com/office/drawing/2014/main" xmlns="" val="840142381"/>
                    </a:ext>
                  </a:extLst>
                </a:gridCol>
              </a:tblGrid>
              <a:tr h="49867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Шаг 4: </a:t>
                      </a:r>
                      <a:r>
                        <a:rPr lang="ru-RU" sz="18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Письмо регионального координатора в адрес ведомственного проектного офиса НПО с утверждённым перечнем образовательных организаций </a:t>
                      </a:r>
                      <a:r>
                        <a:rPr lang="ru-RU" sz="18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(реестром субсидиарных сущностей из аналитической подсистемы СУПД)</a:t>
                      </a:r>
                      <a:endParaRPr lang="ru-RU" sz="1800" b="1" kern="1200" baseline="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84" marR="9584" marT="23961" marB="2396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46916354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57410" y="2615712"/>
          <a:ext cx="11035198" cy="27068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5660">
                  <a:extLst>
                    <a:ext uri="{9D8B030D-6E8A-4147-A177-3AD203B41FA5}">
                      <a16:colId xmlns:a16="http://schemas.microsoft.com/office/drawing/2014/main" xmlns="" val="1187964922"/>
                    </a:ext>
                  </a:extLst>
                </a:gridCol>
                <a:gridCol w="533141">
                  <a:extLst>
                    <a:ext uri="{9D8B030D-6E8A-4147-A177-3AD203B41FA5}">
                      <a16:colId xmlns:a16="http://schemas.microsoft.com/office/drawing/2014/main" xmlns="" val="3216459950"/>
                    </a:ext>
                  </a:extLst>
                </a:gridCol>
                <a:gridCol w="499852">
                  <a:extLst>
                    <a:ext uri="{9D8B030D-6E8A-4147-A177-3AD203B41FA5}">
                      <a16:colId xmlns:a16="http://schemas.microsoft.com/office/drawing/2014/main" xmlns="" val="2084185680"/>
                    </a:ext>
                  </a:extLst>
                </a:gridCol>
                <a:gridCol w="728571">
                  <a:extLst>
                    <a:ext uri="{9D8B030D-6E8A-4147-A177-3AD203B41FA5}">
                      <a16:colId xmlns:a16="http://schemas.microsoft.com/office/drawing/2014/main" xmlns="" val="3022475745"/>
                    </a:ext>
                  </a:extLst>
                </a:gridCol>
                <a:gridCol w="901394">
                  <a:extLst>
                    <a:ext uri="{9D8B030D-6E8A-4147-A177-3AD203B41FA5}">
                      <a16:colId xmlns:a16="http://schemas.microsoft.com/office/drawing/2014/main" xmlns="" val="1432243747"/>
                    </a:ext>
                  </a:extLst>
                </a:gridCol>
                <a:gridCol w="692533">
                  <a:extLst>
                    <a:ext uri="{9D8B030D-6E8A-4147-A177-3AD203B41FA5}">
                      <a16:colId xmlns:a16="http://schemas.microsoft.com/office/drawing/2014/main" xmlns="" val="2596374410"/>
                    </a:ext>
                  </a:extLst>
                </a:gridCol>
                <a:gridCol w="939867">
                  <a:extLst>
                    <a:ext uri="{9D8B030D-6E8A-4147-A177-3AD203B41FA5}">
                      <a16:colId xmlns:a16="http://schemas.microsoft.com/office/drawing/2014/main" xmlns="" val="2126012095"/>
                    </a:ext>
                  </a:extLst>
                </a:gridCol>
                <a:gridCol w="692533">
                  <a:extLst>
                    <a:ext uri="{9D8B030D-6E8A-4147-A177-3AD203B41FA5}">
                      <a16:colId xmlns:a16="http://schemas.microsoft.com/office/drawing/2014/main" xmlns="" val="766327500"/>
                    </a:ext>
                  </a:extLst>
                </a:gridCol>
                <a:gridCol w="643067">
                  <a:extLst>
                    <a:ext uri="{9D8B030D-6E8A-4147-A177-3AD203B41FA5}">
                      <a16:colId xmlns:a16="http://schemas.microsoft.com/office/drawing/2014/main" xmlns="" val="796680446"/>
                    </a:ext>
                  </a:extLst>
                </a:gridCol>
                <a:gridCol w="712589">
                  <a:extLst>
                    <a:ext uri="{9D8B030D-6E8A-4147-A177-3AD203B41FA5}">
                      <a16:colId xmlns:a16="http://schemas.microsoft.com/office/drawing/2014/main" xmlns="" val="1789174289"/>
                    </a:ext>
                  </a:extLst>
                </a:gridCol>
                <a:gridCol w="672479">
                  <a:extLst>
                    <a:ext uri="{9D8B030D-6E8A-4147-A177-3AD203B41FA5}">
                      <a16:colId xmlns:a16="http://schemas.microsoft.com/office/drawing/2014/main" xmlns="" val="2155507161"/>
                    </a:ext>
                  </a:extLst>
                </a:gridCol>
                <a:gridCol w="737879">
                  <a:extLst>
                    <a:ext uri="{9D8B030D-6E8A-4147-A177-3AD203B41FA5}">
                      <a16:colId xmlns:a16="http://schemas.microsoft.com/office/drawing/2014/main" xmlns="" val="2715656598"/>
                    </a:ext>
                  </a:extLst>
                </a:gridCol>
                <a:gridCol w="351763">
                  <a:extLst>
                    <a:ext uri="{9D8B030D-6E8A-4147-A177-3AD203B41FA5}">
                      <a16:colId xmlns:a16="http://schemas.microsoft.com/office/drawing/2014/main" xmlns="" val="4207355914"/>
                    </a:ext>
                  </a:extLst>
                </a:gridCol>
                <a:gridCol w="335275">
                  <a:extLst>
                    <a:ext uri="{9D8B030D-6E8A-4147-A177-3AD203B41FA5}">
                      <a16:colId xmlns:a16="http://schemas.microsoft.com/office/drawing/2014/main" xmlns="" val="3687938672"/>
                    </a:ext>
                  </a:extLst>
                </a:gridCol>
                <a:gridCol w="533141">
                  <a:extLst>
                    <a:ext uri="{9D8B030D-6E8A-4147-A177-3AD203B41FA5}">
                      <a16:colId xmlns:a16="http://schemas.microsoft.com/office/drawing/2014/main" xmlns="" val="1019326728"/>
                    </a:ext>
                  </a:extLst>
                </a:gridCol>
                <a:gridCol w="544134">
                  <a:extLst>
                    <a:ext uri="{9D8B030D-6E8A-4147-A177-3AD203B41FA5}">
                      <a16:colId xmlns:a16="http://schemas.microsoft.com/office/drawing/2014/main" xmlns="" val="637848914"/>
                    </a:ext>
                  </a:extLst>
                </a:gridCol>
                <a:gridCol w="577112">
                  <a:extLst>
                    <a:ext uri="{9D8B030D-6E8A-4147-A177-3AD203B41FA5}">
                      <a16:colId xmlns:a16="http://schemas.microsoft.com/office/drawing/2014/main" xmlns="" val="1714713923"/>
                    </a:ext>
                  </a:extLst>
                </a:gridCol>
                <a:gridCol w="434208">
                  <a:extLst>
                    <a:ext uri="{9D8B030D-6E8A-4147-A177-3AD203B41FA5}">
                      <a16:colId xmlns:a16="http://schemas.microsoft.com/office/drawing/2014/main" xmlns="" val="36049965"/>
                    </a:ext>
                  </a:extLst>
                </a:gridCol>
              </a:tblGrid>
              <a:tr h="15810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Год реализации дорожной карты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Федеральный округ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Субъект РФ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Наименование федерального проекта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Наименование результата федерального проекта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Дорожная карта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Название субсидиарной сущности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Тип субсидиарной сущности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Название организации, на базе которой создается субсидиарная сущность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Организационно-правовая форма организации, на базе которой создается субсидиарная сущность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Малокомплектная школа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r>
                        <a:rPr lang="ru-RU" sz="1100" u="none" strike="noStrike" dirty="0">
                          <a:effectLst/>
                        </a:rPr>
                        <a:t>Да/Нет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Адрес субсидиарной сущности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ИНН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КПП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ФИО руководителя субсидиарной сущности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Мобильный телефон руководителя субсидиарной сущности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Email </a:t>
                      </a:r>
                      <a:r>
                        <a:rPr lang="ru-RU" sz="1100" u="none" strike="noStrike" dirty="0">
                          <a:effectLst/>
                        </a:rPr>
                        <a:t>руководителя субсидиарной сущности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Статус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extLst>
                  <a:ext uri="{0D108BD9-81ED-4DB2-BD59-A6C34878D82A}">
                    <a16:rowId xmlns:a16="http://schemas.microsoft.com/office/drawing/2014/main" xmlns="" val="1094371355"/>
                  </a:ext>
                </a:extLst>
              </a:tr>
              <a:tr h="8588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2022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930" marR="3930" marT="3930" marB="0" anchor="ctr"/>
                </a:tc>
                <a:extLst>
                  <a:ext uri="{0D108BD9-81ED-4DB2-BD59-A6C34878D82A}">
                    <a16:rowId xmlns:a16="http://schemas.microsoft.com/office/drawing/2014/main" xmlns="" val="2501165838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161381" y="5648988"/>
            <a:ext cx="108321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Письмо в адрес: Заместителя директора, директора центра информационно-аналитического и проектного сопровождения национальных проектов ФГАОУ ДПО «Академия Минпросвещения России»  </a:t>
            </a:r>
            <a:r>
              <a:rPr lang="ru-RU" b="1" dirty="0"/>
              <a:t>Р.Ф. Ершова</a:t>
            </a:r>
          </a:p>
          <a:p>
            <a:r>
              <a:rPr lang="ru-RU" dirty="0"/>
              <a:t>На почту: </a:t>
            </a:r>
            <a:r>
              <a:rPr lang="en-US" dirty="0">
                <a:hlinkClick r:id="rId2"/>
              </a:rPr>
              <a:t>npo@apkpro.ru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2135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109" y="285145"/>
            <a:ext cx="10015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Исполнение КТ «Утвержден перечень образовательных организаций» по ЦОС и ЦОС.Э 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23121" y="1567368"/>
          <a:ext cx="11034346" cy="962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34346">
                  <a:extLst>
                    <a:ext uri="{9D8B030D-6E8A-4147-A177-3AD203B41FA5}">
                      <a16:colId xmlns:a16="http://schemas.microsoft.com/office/drawing/2014/main" xmlns="" val="840142381"/>
                    </a:ext>
                  </a:extLst>
                </a:gridCol>
              </a:tblGrid>
              <a:tr h="49867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Шаг 5: </a:t>
                      </a:r>
                      <a:r>
                        <a:rPr lang="ru-RU" sz="20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Распорядительный акт регионального координатора об утверждении перечня образовательных организаций  (</a:t>
                      </a:r>
                      <a:r>
                        <a:rPr lang="ru-RU" sz="2000" b="0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форме из конкурсной документации</a:t>
                      </a:r>
                      <a:r>
                        <a:rPr lang="ru-RU" sz="20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ru-RU" sz="2000" b="1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84" marR="9584" marT="23961" marB="2396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46916354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3109" y="2714381"/>
          <a:ext cx="11114358" cy="25906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1531">
                  <a:extLst>
                    <a:ext uri="{9D8B030D-6E8A-4147-A177-3AD203B41FA5}">
                      <a16:colId xmlns:a16="http://schemas.microsoft.com/office/drawing/2014/main" xmlns="" val="244913126"/>
                    </a:ext>
                  </a:extLst>
                </a:gridCol>
                <a:gridCol w="896353">
                  <a:extLst>
                    <a:ext uri="{9D8B030D-6E8A-4147-A177-3AD203B41FA5}">
                      <a16:colId xmlns:a16="http://schemas.microsoft.com/office/drawing/2014/main" xmlns="" val="176375784"/>
                    </a:ext>
                  </a:extLst>
                </a:gridCol>
                <a:gridCol w="779074">
                  <a:extLst>
                    <a:ext uri="{9D8B030D-6E8A-4147-A177-3AD203B41FA5}">
                      <a16:colId xmlns:a16="http://schemas.microsoft.com/office/drawing/2014/main" xmlns="" val="3308262041"/>
                    </a:ext>
                  </a:extLst>
                </a:gridCol>
                <a:gridCol w="929861">
                  <a:extLst>
                    <a:ext uri="{9D8B030D-6E8A-4147-A177-3AD203B41FA5}">
                      <a16:colId xmlns:a16="http://schemas.microsoft.com/office/drawing/2014/main" xmlns="" val="3217824131"/>
                    </a:ext>
                  </a:extLst>
                </a:gridCol>
                <a:gridCol w="1099499">
                  <a:extLst>
                    <a:ext uri="{9D8B030D-6E8A-4147-A177-3AD203B41FA5}">
                      <a16:colId xmlns:a16="http://schemas.microsoft.com/office/drawing/2014/main" xmlns="" val="2722715987"/>
                    </a:ext>
                  </a:extLst>
                </a:gridCol>
                <a:gridCol w="1130912">
                  <a:extLst>
                    <a:ext uri="{9D8B030D-6E8A-4147-A177-3AD203B41FA5}">
                      <a16:colId xmlns:a16="http://schemas.microsoft.com/office/drawing/2014/main" xmlns="" val="2440494580"/>
                    </a:ext>
                  </a:extLst>
                </a:gridCol>
                <a:gridCol w="795827">
                  <a:extLst>
                    <a:ext uri="{9D8B030D-6E8A-4147-A177-3AD203B41FA5}">
                      <a16:colId xmlns:a16="http://schemas.microsoft.com/office/drawing/2014/main" xmlns="" val="3436832401"/>
                    </a:ext>
                  </a:extLst>
                </a:gridCol>
                <a:gridCol w="728810">
                  <a:extLst>
                    <a:ext uri="{9D8B030D-6E8A-4147-A177-3AD203B41FA5}">
                      <a16:colId xmlns:a16="http://schemas.microsoft.com/office/drawing/2014/main" xmlns="" val="1973568083"/>
                    </a:ext>
                  </a:extLst>
                </a:gridCol>
                <a:gridCol w="772790">
                  <a:extLst>
                    <a:ext uri="{9D8B030D-6E8A-4147-A177-3AD203B41FA5}">
                      <a16:colId xmlns:a16="http://schemas.microsoft.com/office/drawing/2014/main" xmlns="" val="466493709"/>
                    </a:ext>
                  </a:extLst>
                </a:gridCol>
                <a:gridCol w="1022010">
                  <a:extLst>
                    <a:ext uri="{9D8B030D-6E8A-4147-A177-3AD203B41FA5}">
                      <a16:colId xmlns:a16="http://schemas.microsoft.com/office/drawing/2014/main" xmlns="" val="428399918"/>
                    </a:ext>
                  </a:extLst>
                </a:gridCol>
                <a:gridCol w="1022010">
                  <a:extLst>
                    <a:ext uri="{9D8B030D-6E8A-4147-A177-3AD203B41FA5}">
                      <a16:colId xmlns:a16="http://schemas.microsoft.com/office/drawing/2014/main" xmlns="" val="2093497559"/>
                    </a:ext>
                  </a:extLst>
                </a:gridCol>
                <a:gridCol w="1325681">
                  <a:extLst>
                    <a:ext uri="{9D8B030D-6E8A-4147-A177-3AD203B41FA5}">
                      <a16:colId xmlns:a16="http://schemas.microsoft.com/office/drawing/2014/main" xmlns="" val="2480148726"/>
                    </a:ext>
                  </a:extLst>
                </a:gridCol>
              </a:tblGrid>
              <a:tr h="140943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</a:rPr>
                        <a:t>Приложение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xmlns="" val="1978225219"/>
                  </a:ext>
                </a:extLst>
              </a:tr>
              <a:tr h="610753"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Перечень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общеобразовательных организаций (субъекта РФ) для внедрения  цифровой образовательной среды в 2022 году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 (в ранжированном порядке по возрастанию значений столбца 12 «Соотношение единиц вычислительной техники, используемой в учебном процессе, к численности обучающихся»)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3507992"/>
                  </a:ext>
                </a:extLst>
              </a:tr>
              <a:tr h="73827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№ п/п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Наименование муниципального образования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Наименование населённого пункта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Наименование образовательной организации (по уставу)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Юридический адрес  образовательной организации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Участие организации в мероприятии по обновлению материально-технической базы внедрения целевой модели ЦОС                      в 2019-2021гг.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Численность обучающихся, чел.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Скорость подключения к сети «Интернет», </a:t>
                      </a:r>
                      <a:r>
                        <a:rPr lang="ru-RU" sz="900" u="none" strike="noStrike" dirty="0" err="1">
                          <a:effectLst/>
                        </a:rPr>
                        <a:t>мб</a:t>
                      </a:r>
                      <a:r>
                        <a:rPr lang="ru-RU" sz="900" u="none" strike="noStrike" dirty="0">
                          <a:effectLst/>
                        </a:rPr>
                        <a:t>/с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Наличие подключения к сети «Интернет» в учебных аудиториях (да/нет)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Количество единиц вычислительной техники (компьютер, ноутбук), используемой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Соотношение единиц вычислительной техники, используемой в учебном процессе, к численности обучающихся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3810405647"/>
                  </a:ext>
                </a:extLst>
              </a:tr>
              <a:tr h="4899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в учебном процессе, шт.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в административно-управленческом процессе, шт.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5875602"/>
                  </a:ext>
                </a:extLst>
              </a:tr>
              <a:tr h="1409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8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9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10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12 (10/7)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4073020268"/>
                  </a:ext>
                </a:extLst>
              </a:tr>
              <a:tr h="1409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ru-RU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нет</a:t>
                      </a:r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624229593"/>
                  </a:ext>
                </a:extLst>
              </a:tr>
              <a:tr h="1409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328847135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23121" y="6004037"/>
          <a:ext cx="11034346" cy="4986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34346">
                  <a:extLst>
                    <a:ext uri="{9D8B030D-6E8A-4147-A177-3AD203B41FA5}">
                      <a16:colId xmlns:a16="http://schemas.microsoft.com/office/drawing/2014/main" xmlns="" val="840142381"/>
                    </a:ext>
                  </a:extLst>
                </a:gridCol>
              </a:tblGrid>
              <a:tr h="498675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 Форма перечня образовательных организаций прикреплена в СУПД </a:t>
                      </a:r>
                      <a:endParaRPr lang="ru-RU" sz="1600" b="1" kern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84" marR="9584" marT="23961" marB="2396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46916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592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4896" y="205528"/>
            <a:ext cx="9098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Кураторы проектов в модуле «Дорожные карты» в СУПД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AD83D89-D68B-4F74-A058-4D6926D167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1740" t="-965" r="14962" b="17740"/>
          <a:stretch/>
        </p:blipFill>
        <p:spPr>
          <a:xfrm>
            <a:off x="1667378" y="3577842"/>
            <a:ext cx="1053733" cy="11964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35704E-343E-45F6-AF6E-72712298D7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163" r="19517" b="46565"/>
          <a:stretch/>
        </p:blipFill>
        <p:spPr>
          <a:xfrm>
            <a:off x="1667378" y="1910890"/>
            <a:ext cx="1087337" cy="11859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6113" y="2174838"/>
            <a:ext cx="41895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СИБАГАТУЛИНА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Лейсан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Дамировна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Организационно-информационное сопровождение  ЦОС. Эксперимент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77455" y="3723758"/>
            <a:ext cx="41895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МОРОЗОВ Роман Николаевич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Организационно-информационное сопровождение ЦОС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45703" y="2260713"/>
            <a:ext cx="24340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Контакты: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+7 (9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17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913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83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86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,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sibagatullinald@apkpro.ru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45703" y="3912533"/>
            <a:ext cx="24340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Контакты: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+7 (9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37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611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33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15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,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morozovrn@apkpro.ru</a:t>
            </a: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6743634" y="2237994"/>
            <a:ext cx="0" cy="738664"/>
          </a:xfrm>
          <a:prstGeom prst="line">
            <a:avLst/>
          </a:prstGeom>
          <a:ln w="381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>
            <a:off x="6749440" y="3993398"/>
            <a:ext cx="0" cy="738664"/>
          </a:xfrm>
          <a:prstGeom prst="line">
            <a:avLst/>
          </a:prstGeom>
          <a:ln w="381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300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D164DC-7E95-4A7A-94FF-0BC9D1B044BA}"/>
              </a:ext>
            </a:extLst>
          </p:cNvPr>
          <p:cNvSpPr txBox="1"/>
          <p:nvPr/>
        </p:nvSpPr>
        <p:spPr>
          <a:xfrm>
            <a:off x="458372" y="334202"/>
            <a:ext cx="9415300" cy="978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200" b="1" dirty="0">
                <a:solidFill>
                  <a:srgbClr val="0070C0"/>
                </a:solidFill>
                <a:latin typeface="Arial"/>
                <a:cs typeface="Arial"/>
              </a:rPr>
              <a:t>Дорожная карта по созданию</a:t>
            </a:r>
          </a:p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3200" b="1" dirty="0">
                <a:solidFill>
                  <a:srgbClr val="0070C0"/>
                </a:solidFill>
                <a:latin typeface="Arial"/>
                <a:cs typeface="Arial"/>
              </a:rPr>
              <a:t>               Центров «ИТ-куб»</a:t>
            </a: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xmlns="" id="{C293D9B9-065C-4535-B40B-7A7B0AA6164B}"/>
              </a:ext>
            </a:extLst>
          </p:cNvPr>
          <p:cNvSpPr/>
          <p:nvPr/>
        </p:nvSpPr>
        <p:spPr>
          <a:xfrm>
            <a:off x="585627" y="1530849"/>
            <a:ext cx="246580" cy="4826771"/>
          </a:xfrm>
          <a:prstGeom prst="downArrow">
            <a:avLst>
              <a:gd name="adj1" fmla="val 33334"/>
              <a:gd name="adj2" fmla="val 6666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51CD6243-32DB-445D-9891-2F414AB013E0}"/>
              </a:ext>
            </a:extLst>
          </p:cNvPr>
          <p:cNvSpPr/>
          <p:nvPr/>
        </p:nvSpPr>
        <p:spPr>
          <a:xfrm>
            <a:off x="950421" y="1551213"/>
            <a:ext cx="998635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ноября X - 1 года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Утверждены: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дорожная карта, ответственное лицо, концепция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отдельному графику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Сформирован и утвержден инфраструктурный лист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1 февраля X года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Сформирован типовой проект дизайна и зонирования помещений Центра «</a:t>
            </a:r>
            <a:r>
              <a:rPr lang="ru-RU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ИТ-куб»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15 февраля X года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Объявлены закупки товаров, работ, услуг для создания Центра «ИТ-куб»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30 июня X года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Информационная справка об образовательной организации</a:t>
            </a:r>
            <a:endParaRPr lang="ru-RU" sz="14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25 августа X года  </a:t>
            </a:r>
            <a:r>
              <a:rPr lang="ru-RU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Утверждено штатное расписание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Центра «ИТ-куб»</a:t>
            </a:r>
            <a:endParaRPr lang="ru-RU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25 августа X года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Реестр документов, подтверждающих приемку материальных ценностей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25 августа X года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Фотомониторинг на соответствие методическим рекомендациям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25 августа X года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Получена лицензия на образовательную деятельность Центра «ИТ-куб»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25 августа X года 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План мероприятий по организационно-методической поддержке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15 сентября </a:t>
            </a:r>
            <a:r>
              <a:rPr lang="en-US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</a:t>
            </a:r>
            <a:r>
              <a:rPr lang="ru-RU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Начало работы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Центра «ИТ-куб»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позднее 1 октября X года, далее – ежеквартально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Ежеквартальный мониторинг показателей</a:t>
            </a:r>
          </a:p>
          <a:p>
            <a:pPr>
              <a:lnSpc>
                <a:spcPct val="150000"/>
              </a:lnSpc>
            </a:pP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течение X года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Проведено повышение квалификации педагогических работников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4586176A-3A0D-4E85-A6AB-BFB89A48E31C}"/>
              </a:ext>
            </a:extLst>
          </p:cNvPr>
          <p:cNvSpPr/>
          <p:nvPr/>
        </p:nvSpPr>
        <p:spPr>
          <a:xfrm>
            <a:off x="620530" y="1717139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DD8E7111-D574-4FD6-A6A2-10EA20B54011}"/>
              </a:ext>
            </a:extLst>
          </p:cNvPr>
          <p:cNvSpPr/>
          <p:nvPr/>
        </p:nvSpPr>
        <p:spPr>
          <a:xfrm>
            <a:off x="620530" y="2403033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DC2C5BBE-424A-49DA-8E19-F22D934598CB}"/>
              </a:ext>
            </a:extLst>
          </p:cNvPr>
          <p:cNvSpPr/>
          <p:nvPr/>
        </p:nvSpPr>
        <p:spPr>
          <a:xfrm>
            <a:off x="620530" y="2718648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5849898F-9B71-494B-83E0-C376E7ADE04E}"/>
              </a:ext>
            </a:extLst>
          </p:cNvPr>
          <p:cNvSpPr/>
          <p:nvPr/>
        </p:nvSpPr>
        <p:spPr>
          <a:xfrm>
            <a:off x="620530" y="3042949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0A8F2D15-03C3-4773-AC01-4BEED781EF5E}"/>
              </a:ext>
            </a:extLst>
          </p:cNvPr>
          <p:cNvSpPr/>
          <p:nvPr/>
        </p:nvSpPr>
        <p:spPr>
          <a:xfrm>
            <a:off x="620530" y="3352416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C8DF7079-E59C-4F63-8398-A1859BFAB42B}"/>
              </a:ext>
            </a:extLst>
          </p:cNvPr>
          <p:cNvSpPr/>
          <p:nvPr/>
        </p:nvSpPr>
        <p:spPr>
          <a:xfrm>
            <a:off x="620530" y="5258461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C8DF7079-E59C-4F63-8398-A1859BFAB42B}"/>
              </a:ext>
            </a:extLst>
          </p:cNvPr>
          <p:cNvSpPr/>
          <p:nvPr/>
        </p:nvSpPr>
        <p:spPr>
          <a:xfrm>
            <a:off x="617367" y="4966403"/>
            <a:ext cx="183099" cy="183099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356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432655"/>
              </p:ext>
            </p:extLst>
          </p:nvPr>
        </p:nvGraphicFramePr>
        <p:xfrm>
          <a:off x="926275" y="5246892"/>
          <a:ext cx="9820383" cy="780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0896">
                  <a:extLst>
                    <a:ext uri="{9D8B030D-6E8A-4147-A177-3AD203B41FA5}">
                      <a16:colId xmlns:a16="http://schemas.microsoft.com/office/drawing/2014/main" xmlns="" val="1714347332"/>
                    </a:ext>
                  </a:extLst>
                </a:gridCol>
                <a:gridCol w="4584835">
                  <a:extLst>
                    <a:ext uri="{9D8B030D-6E8A-4147-A177-3AD203B41FA5}">
                      <a16:colId xmlns:a16="http://schemas.microsoft.com/office/drawing/2014/main" xmlns="" val="3874367648"/>
                    </a:ext>
                  </a:extLst>
                </a:gridCol>
                <a:gridCol w="2784652">
                  <a:extLst>
                    <a:ext uri="{9D8B030D-6E8A-4147-A177-3AD203B41FA5}">
                      <a16:colId xmlns:a16="http://schemas.microsoft.com/office/drawing/2014/main" xmlns="" val="755950023"/>
                    </a:ext>
                  </a:extLst>
                </a:gridCol>
              </a:tblGrid>
              <a:tr h="7808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Региональный координатор</a:t>
                      </a:r>
                    </a:p>
                  </a:txBody>
                  <a:tcPr marL="9584" marR="9584" marT="23961" marB="2396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Распорядительный акт регионального органа исполнительной власти, осуществляющего государственное управление в сфере образования </a:t>
                      </a:r>
                    </a:p>
                  </a:txBody>
                  <a:tcPr marL="9584" marR="9584" marT="23961" marB="2396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ноября X - 1 года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84" marR="9584" marT="23961" marB="2396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83262284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046838"/>
              </p:ext>
            </p:extLst>
          </p:nvPr>
        </p:nvGraphicFramePr>
        <p:xfrm>
          <a:off x="1470752" y="4562228"/>
          <a:ext cx="8990770" cy="3684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3848">
                  <a:extLst>
                    <a:ext uri="{9D8B030D-6E8A-4147-A177-3AD203B41FA5}">
                      <a16:colId xmlns:a16="http://schemas.microsoft.com/office/drawing/2014/main" xmlns="" val="1018592780"/>
                    </a:ext>
                  </a:extLst>
                </a:gridCol>
                <a:gridCol w="4197513">
                  <a:extLst>
                    <a:ext uri="{9D8B030D-6E8A-4147-A177-3AD203B41FA5}">
                      <a16:colId xmlns:a16="http://schemas.microsoft.com/office/drawing/2014/main" xmlns="" val="3645701359"/>
                    </a:ext>
                  </a:extLst>
                </a:gridCol>
                <a:gridCol w="2549409">
                  <a:extLst>
                    <a:ext uri="{9D8B030D-6E8A-4147-A177-3AD203B41FA5}">
                      <a16:colId xmlns:a16="http://schemas.microsoft.com/office/drawing/2014/main" xmlns="" val="4182131518"/>
                    </a:ext>
                  </a:extLst>
                </a:gridCol>
              </a:tblGrid>
              <a:tr h="3684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Ответственный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84" marR="9584" marT="23961" marB="2396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84" marR="9584" marT="23961" marB="2396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584" marR="9584" marT="23961" marB="2396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623597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A389442-E601-4620-B0F1-5BD9DB928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896"/>
          <a:stretch/>
        </p:blipFill>
        <p:spPr>
          <a:xfrm>
            <a:off x="9012782" y="104946"/>
            <a:ext cx="882858" cy="964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3290" y="294968"/>
            <a:ext cx="1779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26275" y="1265502"/>
            <a:ext cx="92977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Утверждены: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комплекс мер (дорожная карта) по созданию и функционированию Центров «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-куб»;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должностное лицо в составе регионального ведомственного проектного офиса, ответственное за создание и функционирование Центра;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Концепция по созданию и функционированию на территории субъекта Российской Федерации центра «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-куб», в том числе:</a:t>
            </a:r>
          </a:p>
          <a:p>
            <a:pPr lvl="0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месторасположение центра (адрес, площадь помещений транспортная доступность для населения);</a:t>
            </a:r>
          </a:p>
          <a:p>
            <a:pPr lvl="0"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перечень показателей создания и функционирования Центра;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перечень образовательных направлений. </a:t>
            </a:r>
          </a:p>
        </p:txBody>
      </p:sp>
    </p:spTree>
    <p:extLst>
      <p:ext uri="{BB962C8B-B14F-4D97-AF65-F5344CB8AC3E}">
        <p14:creationId xmlns:p14="http://schemas.microsoft.com/office/powerpoint/2010/main" val="4083569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60" y="2459238"/>
            <a:ext cx="1640624" cy="183673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4112" y="3008273"/>
            <a:ext cx="4039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КУЗНЕЦОВА Ольга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Левоновна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Организационно-информационное сопровождение  Центров «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IT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-куб»</a:t>
            </a:r>
          </a:p>
        </p:txBody>
      </p:sp>
      <p:cxnSp>
        <p:nvCxnSpPr>
          <p:cNvPr id="23" name="Прямая соединительная линия 22"/>
          <p:cNvCxnSpPr>
            <a:cxnSpLocks/>
          </p:cNvCxnSpPr>
          <p:nvPr/>
        </p:nvCxnSpPr>
        <p:spPr>
          <a:xfrm flipH="1">
            <a:off x="6893960" y="2907049"/>
            <a:ext cx="2" cy="1125777"/>
          </a:xfrm>
          <a:prstGeom prst="line">
            <a:avLst/>
          </a:prstGeom>
          <a:ln w="38100">
            <a:solidFill>
              <a:srgbClr val="0072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7186242" y="3008273"/>
            <a:ext cx="3709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Контакты: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+7 (968) 274-50-02,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1B328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B32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kuznecovaol@apkpro.ru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4896" y="205528"/>
            <a:ext cx="9098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 проекта в модуле «Дорожные карты» в СУПД</a:t>
            </a:r>
          </a:p>
        </p:txBody>
      </p:sp>
    </p:spTree>
    <p:extLst>
      <p:ext uri="{BB962C8B-B14F-4D97-AF65-F5344CB8AC3E}">
        <p14:creationId xmlns:p14="http://schemas.microsoft.com/office/powerpoint/2010/main" val="1397875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0037" y="2672367"/>
            <a:ext cx="93111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4. Текущий статус исполнения мероприятий дорожной карты ФП «Цифровая образовательная среда» в 2021 году.</a:t>
            </a:r>
          </a:p>
        </p:txBody>
      </p:sp>
    </p:spTree>
    <p:extLst>
      <p:ext uri="{BB962C8B-B14F-4D97-AF65-F5344CB8AC3E}">
        <p14:creationId xmlns:p14="http://schemas.microsoft.com/office/powerpoint/2010/main" val="2401638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8489" y="2533867"/>
            <a:ext cx="114250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1. Об изменениях методических рекомендаций </a:t>
            </a:r>
            <a:r>
              <a:rPr lang="ru-RU" sz="2800" b="1" kern="0" dirty="0" err="1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28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России по реализации мероприятий ФП «Цифровая образовательная среда» в 2022 году.</a:t>
            </a:r>
          </a:p>
        </p:txBody>
      </p:sp>
    </p:spTree>
    <p:extLst>
      <p:ext uri="{BB962C8B-B14F-4D97-AF65-F5344CB8AC3E}">
        <p14:creationId xmlns:p14="http://schemas.microsoft.com/office/powerpoint/2010/main" val="4018256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439" y="324465"/>
            <a:ext cx="5594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ЦОС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9533" y="1601530"/>
            <a:ext cx="5665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фотомониторинг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исполнения: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августа 2021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02711" y="1455634"/>
            <a:ext cx="54569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Закуплено, доставлено и налажено оборудование</a:t>
            </a:r>
          </a:p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исполнения: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августа 2021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91602" y="2552073"/>
            <a:ext cx="2233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Тверская область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8929" y="2334416"/>
            <a:ext cx="6096000" cy="38318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Тверская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область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Калмыкия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Крым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Кировская область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Марий Эл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Амурская область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Еврейская автономная область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Саха (Якутия)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Северная Осетия - Алания</a:t>
            </a:r>
          </a:p>
        </p:txBody>
      </p:sp>
    </p:spTree>
    <p:extLst>
      <p:ext uri="{BB962C8B-B14F-4D97-AF65-F5344CB8AC3E}">
        <p14:creationId xmlns:p14="http://schemas.microsoft.com/office/powerpoint/2010/main" val="3452765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292" y="203096"/>
            <a:ext cx="5594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ЦОС.Э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3292" y="1603476"/>
            <a:ext cx="46408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фотомониторинг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исполнения: </a:t>
            </a:r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августа 2021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35563" y="1603476"/>
            <a:ext cx="57420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Закуплено, доставлено и налажено оборудование</a:t>
            </a:r>
          </a:p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исполнения: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августа 2021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8763" y="3001747"/>
            <a:ext cx="308732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Астраханская область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Московская область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Нижегородская область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Новосибирская область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Омская область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Тюменская область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73615" y="3157745"/>
            <a:ext cx="2104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Омская область </a:t>
            </a:r>
          </a:p>
        </p:txBody>
      </p:sp>
    </p:spTree>
    <p:extLst>
      <p:ext uri="{BB962C8B-B14F-4D97-AF65-F5344CB8AC3E}">
        <p14:creationId xmlns:p14="http://schemas.microsoft.com/office/powerpoint/2010/main" val="1532420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613" y="373626"/>
            <a:ext cx="4719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Фотомониторинг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ЦОС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63" y="4060722"/>
            <a:ext cx="3495272" cy="26214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63" y="1251103"/>
            <a:ext cx="3466607" cy="2599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" b="7025"/>
          <a:stretch/>
        </p:blipFill>
        <p:spPr>
          <a:xfrm>
            <a:off x="842556" y="1251103"/>
            <a:ext cx="4368541" cy="54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30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625" y="235974"/>
            <a:ext cx="5771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Фотомониторинг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ЦОС.Э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882" y="3903406"/>
            <a:ext cx="3265989" cy="24494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807" y="1317522"/>
            <a:ext cx="3269064" cy="24517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29" y="2109572"/>
            <a:ext cx="4425990" cy="331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39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290" y="294968"/>
            <a:ext cx="1779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78424" y="1360039"/>
            <a:ext cx="4296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фотомониторинг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исполнения: </a:t>
            </a:r>
          </a:p>
          <a:p>
            <a:pPr algn="just"/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августа 2021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8424" y="2850305"/>
            <a:ext cx="1833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Чукотский АО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70492" y="1314200"/>
            <a:ext cx="4473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Информационная справка и реестр документов</a:t>
            </a:r>
          </a:p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исполнения:</a:t>
            </a:r>
          </a:p>
          <a:p>
            <a:pPr algn="just"/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августа 2021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19019" y="2723135"/>
            <a:ext cx="1833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Чукотский АО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50569" y="3786573"/>
            <a:ext cx="50341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Ежеквартальный мониторинг выполнения показателей создания и функционирования Центра</a:t>
            </a:r>
          </a:p>
          <a:p>
            <a:pPr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исполнения: </a:t>
            </a:r>
          </a:p>
          <a:p>
            <a:pPr algn="just"/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октября 2021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50569" y="5484214"/>
            <a:ext cx="1833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Тверская</a:t>
            </a:r>
          </a:p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Чукотский АО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5737" y="3890260"/>
            <a:ext cx="3776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работы Центра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исполнения: </a:t>
            </a:r>
          </a:p>
          <a:p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сентября 2021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5737" y="5484214"/>
            <a:ext cx="2271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Брянская область</a:t>
            </a:r>
          </a:p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Чукотский АО 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314632" y="3421626"/>
            <a:ext cx="10432026" cy="983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011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4671" y="2486402"/>
            <a:ext cx="81509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5. О Всероссийском профессиональном конкурсе «Флагманы </a:t>
            </a:r>
            <a:r>
              <a:rPr lang="ru-RU" sz="2800" b="1" kern="0" dirty="0" smtClean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образования. Школа».</a:t>
            </a:r>
            <a:endParaRPr lang="ru-RU" sz="2800" b="1" kern="0" dirty="0">
              <a:solidFill>
                <a:srgbClr val="375075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818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894" y="-5440451"/>
            <a:ext cx="10199492" cy="697442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F188E2F-6285-FC47-ADA8-2BEC4B041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614" y="1065614"/>
            <a:ext cx="9532496" cy="4434348"/>
          </a:xfrm>
        </p:spPr>
        <p:txBody>
          <a:bodyPr>
            <a:normAutofit/>
          </a:bodyPr>
          <a:lstStyle/>
          <a:p>
            <a:endParaRPr lang="en-US" sz="3900" b="1" dirty="0" smtClean="0">
              <a:solidFill>
                <a:srgbClr val="1295C8"/>
              </a:solidFill>
              <a:latin typeface="Raleway ExtraBold" pitchFamily="2" charset="77"/>
            </a:endParaRPr>
          </a:p>
          <a:p>
            <a:r>
              <a:rPr lang="ru-RU" sz="3900" b="1" dirty="0" smtClean="0">
                <a:solidFill>
                  <a:srgbClr val="1295C8"/>
                </a:solidFill>
                <a:latin typeface="Raleway ExtraBold" pitchFamily="2" charset="77"/>
              </a:rPr>
              <a:t>Всероссийский </a:t>
            </a:r>
            <a:endParaRPr lang="ru-RU" sz="3900" b="1" dirty="0">
              <a:solidFill>
                <a:srgbClr val="1295C8"/>
              </a:solidFill>
              <a:latin typeface="Raleway ExtraBold" pitchFamily="2" charset="77"/>
            </a:endParaRPr>
          </a:p>
          <a:p>
            <a:r>
              <a:rPr lang="ru-RU" sz="3900" b="1" dirty="0">
                <a:solidFill>
                  <a:srgbClr val="1295C8"/>
                </a:solidFill>
                <a:latin typeface="Raleway ExtraBold" pitchFamily="2" charset="77"/>
              </a:rPr>
              <a:t>профессиональный конкурс </a:t>
            </a:r>
          </a:p>
          <a:p>
            <a:endParaRPr lang="ru-RU" sz="3900" b="1" dirty="0">
              <a:solidFill>
                <a:srgbClr val="1295C8"/>
              </a:solidFill>
              <a:latin typeface="Raleway ExtraBold" pitchFamily="2" charset="77"/>
            </a:endParaRPr>
          </a:p>
          <a:p>
            <a:r>
              <a:rPr lang="ru-RU" sz="4300" b="1" dirty="0">
                <a:solidFill>
                  <a:srgbClr val="1295C8"/>
                </a:solidFill>
                <a:latin typeface="Raleway ExtraBold" pitchFamily="2" charset="77"/>
              </a:rPr>
              <a:t>«Флагманы образования. Школа»</a:t>
            </a:r>
            <a:endParaRPr lang="x-none" sz="4300" b="1" dirty="0">
              <a:solidFill>
                <a:srgbClr val="1295C8"/>
              </a:solidFill>
              <a:latin typeface="Raleway ExtraBold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677596-1743-F44B-A24D-B656F7063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945" y="457200"/>
            <a:ext cx="2843441" cy="5646832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6DD94DF3-F353-6D43-BF71-93ABADE59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89" y="247551"/>
            <a:ext cx="2620260" cy="10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857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F188E2F-6285-FC47-ADA8-2BEC4B041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3047745" y="1615931"/>
            <a:ext cx="874732" cy="45719"/>
          </a:xfrm>
        </p:spPr>
        <p:txBody>
          <a:bodyPr>
            <a:normAutofit fontScale="25000" lnSpcReduction="20000"/>
          </a:bodyPr>
          <a:lstStyle/>
          <a:p>
            <a:pPr algn="l"/>
            <a:endParaRPr lang="x-none" sz="2800" b="1" dirty="0">
              <a:solidFill>
                <a:srgbClr val="1295C8"/>
              </a:solidFill>
              <a:latin typeface="Raleway ExtraBold" pitchFamily="2" charset="77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AE7D2E9-CECC-584B-BEB8-43E17F1E3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0" y="4573"/>
            <a:ext cx="2620260" cy="1027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677596-1743-F44B-A24D-B656F7063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768" y="211303"/>
            <a:ext cx="3282803" cy="651936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5437DD02-CCE8-8049-957A-8807F1B13A5D}"/>
              </a:ext>
            </a:extLst>
          </p:cNvPr>
          <p:cNvSpPr txBox="1">
            <a:spLocks/>
          </p:cNvSpPr>
          <p:nvPr/>
        </p:nvSpPr>
        <p:spPr>
          <a:xfrm>
            <a:off x="346840" y="1248696"/>
            <a:ext cx="8401743" cy="36382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Всероссийский профессиональный конкурс «Флагманы образования. Школа»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 является одним из проектов президентской платформы «Россия – страна возможностей», направлен на поиск и развитие перспективных управленцев в сфере образования. </a:t>
            </a:r>
          </a:p>
          <a:p>
            <a:pPr algn="just">
              <a:lnSpc>
                <a:spcPct val="120000"/>
              </a:lnSpc>
            </a:pP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Конкурс проводится при поддержке Министерства просвещения Российской Федерации и реализуется в рамках федерального проекта «Социальные лифты для каждого» национального проекта «Образование».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9BC7F7-6AD0-DE45-8BD9-351D70C1E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879" y="5154947"/>
            <a:ext cx="1724153" cy="1425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4799D6-5596-6441-BA92-D3A893295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109" y="5154948"/>
            <a:ext cx="1598083" cy="1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930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AE7D2E9-CECC-584B-BEB8-43E17F1E3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60" y="4573"/>
            <a:ext cx="2620260" cy="1027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677596-1743-F44B-A24D-B656F7063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999" y="335280"/>
            <a:ext cx="3035519" cy="6028284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5437DD02-CCE8-8049-957A-8807F1B13A5D}"/>
              </a:ext>
            </a:extLst>
          </p:cNvPr>
          <p:cNvSpPr txBox="1">
            <a:spLocks/>
          </p:cNvSpPr>
          <p:nvPr/>
        </p:nvSpPr>
        <p:spPr>
          <a:xfrm>
            <a:off x="308460" y="1461372"/>
            <a:ext cx="8371840" cy="417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3900" b="1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Участники конкурса </a:t>
            </a:r>
          </a:p>
          <a:p>
            <a:pPr algn="l">
              <a:lnSpc>
                <a:spcPct val="120000"/>
              </a:lnSpc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В состав команды входит 4 сотрудника одной общеобразовательной организации: </a:t>
            </a:r>
          </a:p>
          <a:p>
            <a:pPr algn="l">
              <a:lnSpc>
                <a:spcPct val="120000"/>
              </a:lnSpc>
            </a:pPr>
            <a:endParaRPr lang="ru-RU" sz="2100" b="1" dirty="0">
              <a:solidFill>
                <a:schemeClr val="accent1">
                  <a:lumMod val="75000"/>
                </a:schemeClr>
              </a:solidFill>
              <a:latin typeface="Raleway" pitchFamily="2" charset="77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руководители первого и второго уровня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классные руководители 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учителя </a:t>
            </a:r>
          </a:p>
        </p:txBody>
      </p:sp>
    </p:spTree>
    <p:extLst>
      <p:ext uri="{BB962C8B-B14F-4D97-AF65-F5344CB8AC3E}">
        <p14:creationId xmlns:p14="http://schemas.microsoft.com/office/powerpoint/2010/main" val="2153052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F188E2F-6285-FC47-ADA8-2BEC4B041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841" y="1348988"/>
            <a:ext cx="8040414" cy="1027713"/>
          </a:xfrm>
        </p:spPr>
        <p:txBody>
          <a:bodyPr>
            <a:normAutofit/>
          </a:bodyPr>
          <a:lstStyle/>
          <a:p>
            <a:r>
              <a:rPr lang="ru-RU" sz="3900" b="1" dirty="0">
                <a:solidFill>
                  <a:srgbClr val="FF8900"/>
                </a:solidFill>
                <a:latin typeface="Raleway ExtraBold" pitchFamily="2" charset="77"/>
              </a:rPr>
              <a:t>Этапы конкурса</a:t>
            </a:r>
            <a:endParaRPr lang="x-none" sz="3900" b="1" dirty="0">
              <a:solidFill>
                <a:srgbClr val="FF8900"/>
              </a:solidFill>
              <a:latin typeface="Raleway ExtraBold" pitchFamily="2" charset="77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AE7D2E9-CECC-584B-BEB8-43E17F1E3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0" y="4573"/>
            <a:ext cx="2620260" cy="102771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5437DD02-CCE8-8049-957A-8807F1B13A5D}"/>
              </a:ext>
            </a:extLst>
          </p:cNvPr>
          <p:cNvSpPr txBox="1">
            <a:spLocks/>
          </p:cNvSpPr>
          <p:nvPr/>
        </p:nvSpPr>
        <p:spPr>
          <a:xfrm>
            <a:off x="346842" y="3236343"/>
            <a:ext cx="2764221" cy="3411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700" b="1" dirty="0">
                <a:solidFill>
                  <a:srgbClr val="1295C8"/>
                </a:solidFill>
                <a:latin typeface="Raleway ExtraBold" pitchFamily="2" charset="77"/>
              </a:rPr>
              <a:t>Заявочная кампания с 7 октября по 30 ноября 2021 </a:t>
            </a:r>
          </a:p>
          <a:p>
            <a:pPr algn="l">
              <a:lnSpc>
                <a:spcPct val="100000"/>
              </a:lnSpc>
            </a:pPr>
            <a:r>
              <a:rPr lang="ru-RU" sz="1500" b="1" dirty="0">
                <a:solidFill>
                  <a:srgbClr val="FF8900"/>
                </a:solidFill>
                <a:latin typeface="Raleway ExtraBold" pitchFamily="2" charset="77"/>
              </a:rPr>
              <a:t>Что сделать для участия </a:t>
            </a:r>
            <a:br>
              <a:rPr lang="ru-RU" sz="1500" b="1" dirty="0">
                <a:solidFill>
                  <a:srgbClr val="FF8900"/>
                </a:solidFill>
                <a:latin typeface="Raleway ExtraBold" pitchFamily="2" charset="77"/>
              </a:rPr>
            </a:br>
            <a:r>
              <a:rPr lang="ru-RU" sz="1500" b="1" dirty="0">
                <a:solidFill>
                  <a:srgbClr val="FF8900"/>
                </a:solidFill>
                <a:latin typeface="Raleway ExtraBold" pitchFamily="2" charset="77"/>
              </a:rPr>
              <a:t>в конкурсе?</a:t>
            </a:r>
          </a:p>
          <a:p>
            <a:pPr marL="285750" indent="-285750" algn="l">
              <a:lnSpc>
                <a:spcPct val="120000"/>
              </a:lnSpc>
              <a:buClr>
                <a:srgbClr val="FF8900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1295C8"/>
                </a:solidFill>
                <a:latin typeface="Raleway" pitchFamily="2" charset="77"/>
              </a:rPr>
              <a:t>Собрать команду из четырех человек из одного общеобразовательного учреждения. В команде могут быть учителя-предметники и педагоги начальной школы, но должны быть как минимум один представитель администрации и один классный руководитель.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885B7D19-4879-264A-A7AB-F7C52CD40332}"/>
              </a:ext>
            </a:extLst>
          </p:cNvPr>
          <p:cNvSpPr txBox="1">
            <a:spLocks/>
          </p:cNvSpPr>
          <p:nvPr/>
        </p:nvSpPr>
        <p:spPr>
          <a:xfrm>
            <a:off x="3373819" y="3236344"/>
            <a:ext cx="2764221" cy="2928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1295C8"/>
                </a:solidFill>
                <a:latin typeface="Raleway ExtraBold" pitchFamily="2" charset="77"/>
              </a:rPr>
              <a:t>Дистанционный этап </a:t>
            </a:r>
            <a:br>
              <a:rPr lang="ru-RU" sz="1600" b="1" dirty="0">
                <a:solidFill>
                  <a:srgbClr val="1295C8"/>
                </a:solidFill>
                <a:latin typeface="Raleway ExtraBold" pitchFamily="2" charset="77"/>
              </a:rPr>
            </a:br>
            <a:r>
              <a:rPr lang="ru-RU" sz="1600" b="1" dirty="0">
                <a:solidFill>
                  <a:srgbClr val="1295C8"/>
                </a:solidFill>
                <a:latin typeface="Raleway ExtraBold" pitchFamily="2" charset="77"/>
              </a:rPr>
              <a:t>с декабря 2021</a:t>
            </a:r>
          </a:p>
          <a:p>
            <a:pPr algn="l">
              <a:lnSpc>
                <a:spcPct val="100000"/>
              </a:lnSpc>
            </a:pPr>
            <a:r>
              <a:rPr lang="ru-RU" sz="1400" b="1" dirty="0">
                <a:solidFill>
                  <a:srgbClr val="FF8900"/>
                </a:solidFill>
                <a:latin typeface="Raleway ExtraBold" pitchFamily="2" charset="77"/>
              </a:rPr>
              <a:t>Каждому конкурсанту необходимо пройти онлайн-тестирование из трех блоков:</a:t>
            </a:r>
          </a:p>
          <a:p>
            <a:pPr marL="285750" indent="-285750" algn="l">
              <a:lnSpc>
                <a:spcPct val="100000"/>
              </a:lnSpc>
              <a:buClr>
                <a:srgbClr val="FF8900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1295C8"/>
                </a:solidFill>
                <a:latin typeface="Raleway" pitchFamily="2" charset="77"/>
              </a:rPr>
              <a:t>Тест общих знаний </a:t>
            </a:r>
          </a:p>
          <a:p>
            <a:pPr marL="285750" indent="-285750" algn="l">
              <a:lnSpc>
                <a:spcPct val="100000"/>
              </a:lnSpc>
              <a:buClr>
                <a:srgbClr val="FF8900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1295C8"/>
                </a:solidFill>
                <a:latin typeface="Raleway" pitchFamily="2" charset="77"/>
              </a:rPr>
              <a:t>Функциональная грамотность </a:t>
            </a:r>
          </a:p>
          <a:p>
            <a:pPr marL="285750" indent="-285750" algn="l">
              <a:lnSpc>
                <a:spcPct val="100000"/>
              </a:lnSpc>
              <a:buClr>
                <a:srgbClr val="FF8900"/>
              </a:buClr>
              <a:buSzPct val="140000"/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1295C8"/>
                </a:solidFill>
                <a:latin typeface="Raleway" pitchFamily="2" charset="77"/>
              </a:rPr>
              <a:t>Управленческие навыки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09379060-EBB9-3447-A5F8-6868A1EDACC5}"/>
              </a:ext>
            </a:extLst>
          </p:cNvPr>
          <p:cNvSpPr txBox="1">
            <a:spLocks/>
          </p:cNvSpPr>
          <p:nvPr/>
        </p:nvSpPr>
        <p:spPr>
          <a:xfrm>
            <a:off x="6316718" y="3236344"/>
            <a:ext cx="2764221" cy="2928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1295C8"/>
                </a:solidFill>
                <a:latin typeface="Raleway ExtraBold" pitchFamily="2" charset="77"/>
              </a:rPr>
              <a:t>Региональные полуфиналы 2022</a:t>
            </a:r>
            <a:endParaRPr lang="ru-RU" sz="1600" dirty="0">
              <a:solidFill>
                <a:srgbClr val="1295C8"/>
              </a:solidFill>
              <a:latin typeface="Raleway" pitchFamily="2" charset="77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421D266A-564E-604C-BE24-EE482EFEC200}"/>
              </a:ext>
            </a:extLst>
          </p:cNvPr>
          <p:cNvSpPr txBox="1">
            <a:spLocks/>
          </p:cNvSpPr>
          <p:nvPr/>
        </p:nvSpPr>
        <p:spPr>
          <a:xfrm>
            <a:off x="9259616" y="3236344"/>
            <a:ext cx="2238702" cy="1887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ru-RU" sz="1600" b="1" dirty="0">
                <a:solidFill>
                  <a:srgbClr val="1295C8"/>
                </a:solidFill>
                <a:latin typeface="Raleway ExtraBold" pitchFamily="2" charset="77"/>
              </a:rPr>
              <a:t>Финал 2022</a:t>
            </a:r>
            <a:endParaRPr lang="ru-RU" sz="1600" dirty="0">
              <a:solidFill>
                <a:srgbClr val="1295C8"/>
              </a:solidFill>
              <a:latin typeface="Raleway" pitchFamily="2" charset="77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D5CB86E-70E6-3B42-A118-D53A62DCB86C}"/>
              </a:ext>
            </a:extLst>
          </p:cNvPr>
          <p:cNvCxnSpPr>
            <a:cxnSpLocks/>
          </p:cNvCxnSpPr>
          <p:nvPr/>
        </p:nvCxnSpPr>
        <p:spPr>
          <a:xfrm>
            <a:off x="0" y="2937785"/>
            <a:ext cx="11897710" cy="0"/>
          </a:xfrm>
          <a:prstGeom prst="line">
            <a:avLst/>
          </a:prstGeom>
          <a:ln w="50800">
            <a:solidFill>
              <a:srgbClr val="1295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726037EB-E148-5D41-AB52-91BC6C116477}"/>
              </a:ext>
            </a:extLst>
          </p:cNvPr>
          <p:cNvSpPr/>
          <p:nvPr/>
        </p:nvSpPr>
        <p:spPr>
          <a:xfrm>
            <a:off x="421550" y="2770684"/>
            <a:ext cx="334201" cy="334201"/>
          </a:xfrm>
          <a:prstGeom prst="ellipse">
            <a:avLst/>
          </a:prstGeom>
          <a:solidFill>
            <a:schemeClr val="bg1"/>
          </a:solidFill>
          <a:ln w="88900">
            <a:solidFill>
              <a:srgbClr val="FF8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4DF0387-FF83-4349-A164-9B6F11A9D933}"/>
              </a:ext>
            </a:extLst>
          </p:cNvPr>
          <p:cNvSpPr/>
          <p:nvPr/>
        </p:nvSpPr>
        <p:spPr>
          <a:xfrm>
            <a:off x="3448956" y="2770684"/>
            <a:ext cx="334201" cy="334201"/>
          </a:xfrm>
          <a:prstGeom prst="ellipse">
            <a:avLst/>
          </a:prstGeom>
          <a:solidFill>
            <a:schemeClr val="bg1"/>
          </a:solidFill>
          <a:ln w="88900">
            <a:solidFill>
              <a:srgbClr val="FF8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D380061-3D53-D746-81C9-C1A4CBDF2E3E}"/>
              </a:ext>
            </a:extLst>
          </p:cNvPr>
          <p:cNvSpPr/>
          <p:nvPr/>
        </p:nvSpPr>
        <p:spPr>
          <a:xfrm>
            <a:off x="6414577" y="2770684"/>
            <a:ext cx="334201" cy="334201"/>
          </a:xfrm>
          <a:prstGeom prst="ellipse">
            <a:avLst/>
          </a:prstGeom>
          <a:solidFill>
            <a:schemeClr val="bg1"/>
          </a:solidFill>
          <a:ln w="88900">
            <a:solidFill>
              <a:srgbClr val="FF8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C0F942C7-E9D6-6842-AD5D-12007DB2011D}"/>
              </a:ext>
            </a:extLst>
          </p:cNvPr>
          <p:cNvSpPr/>
          <p:nvPr/>
        </p:nvSpPr>
        <p:spPr>
          <a:xfrm>
            <a:off x="9380198" y="2770684"/>
            <a:ext cx="334201" cy="334201"/>
          </a:xfrm>
          <a:prstGeom prst="ellipse">
            <a:avLst/>
          </a:prstGeom>
          <a:solidFill>
            <a:schemeClr val="bg1"/>
          </a:solidFill>
          <a:ln w="88900">
            <a:solidFill>
              <a:srgbClr val="FF8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xmlns="" id="{B0FC01D3-C49A-154B-B0FC-6E4363D8510B}"/>
              </a:ext>
            </a:extLst>
          </p:cNvPr>
          <p:cNvSpPr txBox="1">
            <a:spLocks/>
          </p:cNvSpPr>
          <p:nvPr/>
        </p:nvSpPr>
        <p:spPr>
          <a:xfrm>
            <a:off x="308460" y="1924628"/>
            <a:ext cx="739592" cy="793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6000" b="1" dirty="0">
                <a:solidFill>
                  <a:srgbClr val="1295C8"/>
                </a:solidFill>
                <a:latin typeface="Raleway ExtraBold" pitchFamily="2" charset="77"/>
              </a:rPr>
              <a:t>1</a:t>
            </a:r>
            <a:endParaRPr lang="x-none" sz="6000" b="1" dirty="0">
              <a:solidFill>
                <a:srgbClr val="1295C8"/>
              </a:solidFill>
              <a:latin typeface="Raleway ExtraBold" pitchFamily="2" charset="77"/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DE44E46C-16C3-DA45-8030-938F9049FB24}"/>
              </a:ext>
            </a:extLst>
          </p:cNvPr>
          <p:cNvSpPr txBox="1">
            <a:spLocks/>
          </p:cNvSpPr>
          <p:nvPr/>
        </p:nvSpPr>
        <p:spPr>
          <a:xfrm>
            <a:off x="3323509" y="1924628"/>
            <a:ext cx="739592" cy="793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6000" b="1" dirty="0">
                <a:solidFill>
                  <a:srgbClr val="1295C8"/>
                </a:solidFill>
                <a:latin typeface="Raleway ExtraBold" pitchFamily="2" charset="77"/>
              </a:rPr>
              <a:t>2</a:t>
            </a:r>
            <a:endParaRPr lang="x-none" sz="6000" b="1" dirty="0">
              <a:solidFill>
                <a:srgbClr val="1295C8"/>
              </a:solidFill>
              <a:latin typeface="Raleway ExtraBold" pitchFamily="2" charset="77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xmlns="" id="{500BD790-03CA-1B44-81E0-76DF524CD22A}"/>
              </a:ext>
            </a:extLst>
          </p:cNvPr>
          <p:cNvSpPr txBox="1">
            <a:spLocks/>
          </p:cNvSpPr>
          <p:nvPr/>
        </p:nvSpPr>
        <p:spPr>
          <a:xfrm>
            <a:off x="6289131" y="1834610"/>
            <a:ext cx="739592" cy="960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6000" b="1" dirty="0">
                <a:solidFill>
                  <a:srgbClr val="1295C8"/>
                </a:solidFill>
                <a:latin typeface="Raleway ExtraBold" pitchFamily="2" charset="77"/>
              </a:rPr>
              <a:t>3</a:t>
            </a:r>
            <a:endParaRPr lang="x-none" sz="6000" b="1" dirty="0">
              <a:solidFill>
                <a:srgbClr val="1295C8"/>
              </a:solidFill>
              <a:latin typeface="Raleway ExtraBold" pitchFamily="2" charset="77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xmlns="" id="{7EC825B6-4445-964E-BF44-1EF2F9A15035}"/>
              </a:ext>
            </a:extLst>
          </p:cNvPr>
          <p:cNvSpPr txBox="1">
            <a:spLocks/>
          </p:cNvSpPr>
          <p:nvPr/>
        </p:nvSpPr>
        <p:spPr>
          <a:xfrm>
            <a:off x="9242396" y="1834610"/>
            <a:ext cx="739592" cy="960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6000" b="1" dirty="0">
                <a:solidFill>
                  <a:srgbClr val="1295C8"/>
                </a:solidFill>
                <a:latin typeface="Raleway ExtraBold" pitchFamily="2" charset="77"/>
              </a:rPr>
              <a:t>4</a:t>
            </a:r>
            <a:endParaRPr lang="x-none" sz="6000" b="1" dirty="0">
              <a:solidFill>
                <a:srgbClr val="1295C8"/>
              </a:solidFill>
              <a:latin typeface="Raleway ExtraBold" pitchFamily="2" charset="77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6B17920-610C-B548-8AF4-F94465387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724" y="5097127"/>
            <a:ext cx="1302424" cy="137398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51B7265-ECDA-0C48-93FF-ACC4E09AE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8518" y="3926392"/>
            <a:ext cx="1116369" cy="12485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6BF6753-A526-8F49-AA7C-659251D64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8518" y="342869"/>
            <a:ext cx="850900" cy="2159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2B38DFF-41E1-1045-A272-61BE6FF7A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9418" y="5556350"/>
            <a:ext cx="1778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51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233" y="266449"/>
            <a:ext cx="4355688" cy="6158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6750" y="2422922"/>
            <a:ext cx="44245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Распоряжение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России №Р-309 от 19 ноября 2021 г.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(об утративших силу Распоряжениях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России:</a:t>
            </a:r>
          </a:p>
          <a:p>
            <a:r>
              <a:rPr lang="ru-RU" dirty="0"/>
              <a:t>от 17 декабря 2019 г. № Р-135, </a:t>
            </a:r>
          </a:p>
          <a:p>
            <a:r>
              <a:rPr lang="ru-RU" dirty="0"/>
              <a:t>от 17 декабря 2019 г. № Р-138 , </a:t>
            </a:r>
          </a:p>
          <a:p>
            <a:r>
              <a:rPr lang="ru-RU" dirty="0"/>
              <a:t>от 12 января 2021 г. № Р-5, </a:t>
            </a:r>
          </a:p>
          <a:p>
            <a:r>
              <a:rPr lang="ru-RU" dirty="0"/>
              <a:t>от 14 января 2021 г. № Р-15, </a:t>
            </a:r>
          </a:p>
          <a:p>
            <a:r>
              <a:rPr lang="ru-RU" dirty="0"/>
              <a:t>от 14 января 2021 г. № Р-16)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5549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01445" y="1122363"/>
            <a:ext cx="10166555" cy="125704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1295C8"/>
                </a:solidFill>
                <a:latin typeface="Raleway" pitchFamily="2" charset="77"/>
              </a:rPr>
              <a:t/>
            </a:r>
            <a:br>
              <a:rPr lang="ru-RU" dirty="0">
                <a:solidFill>
                  <a:srgbClr val="1295C8"/>
                </a:solidFill>
                <a:latin typeface="Raleway" pitchFamily="2" charset="77"/>
              </a:rPr>
            </a:br>
            <a:r>
              <a:rPr lang="ru-RU" dirty="0">
                <a:solidFill>
                  <a:srgbClr val="1295C8"/>
                </a:solidFill>
                <a:latin typeface="Raleway" pitchFamily="2" charset="77"/>
              </a:rPr>
              <a:t/>
            </a:r>
            <a:br>
              <a:rPr lang="ru-RU" dirty="0">
                <a:solidFill>
                  <a:srgbClr val="1295C8"/>
                </a:solidFill>
                <a:latin typeface="Raleway" pitchFamily="2" charset="77"/>
              </a:rPr>
            </a:br>
            <a:r>
              <a:rPr lang="ru-RU" sz="4300" b="1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Дистанционный этап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type="subTitle" idx="1"/>
          </p:nvPr>
        </p:nvSpPr>
        <p:spPr>
          <a:xfrm flipH="1">
            <a:off x="3283974" y="7570836"/>
            <a:ext cx="1818967" cy="511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000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4294967295"/>
          </p:nvPr>
        </p:nvSpPr>
        <p:spPr>
          <a:xfrm>
            <a:off x="412955" y="1825625"/>
            <a:ext cx="8691716" cy="4250710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20000"/>
              </a:lnSpc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Функциональная грамотность: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Выявление уровня сформированности умения вступать в отношения с окружающей средой и максимально быстро в ней адаптироваться и функционировать </a:t>
            </a:r>
          </a:p>
          <a:p>
            <a:pPr marL="342900" indent="-342900">
              <a:lnSpc>
                <a:spcPct val="120000"/>
              </a:lnSpc>
            </a:pPr>
            <a:endParaRPr lang="ru-RU" sz="2100" dirty="0">
              <a:solidFill>
                <a:schemeClr val="accent1">
                  <a:lumMod val="75000"/>
                </a:schemeClr>
              </a:solidFill>
              <a:latin typeface="Raleway" pitchFamily="2" charset="77"/>
            </a:endParaRPr>
          </a:p>
          <a:p>
            <a:pPr marL="342900" indent="-342900">
              <a:lnSpc>
                <a:spcPct val="120000"/>
              </a:lnSpc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Общекультурный тест: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Выявление уровня владения общими знаниями по истории и культуре России, русскому языку и культуре речи, географии, ИКТ, КСЕ, праву </a:t>
            </a:r>
          </a:p>
          <a:p>
            <a:pPr marL="342900" indent="-342900">
              <a:lnSpc>
                <a:spcPct val="120000"/>
              </a:lnSpc>
            </a:pPr>
            <a:endParaRPr lang="ru-RU" sz="2100" dirty="0">
              <a:solidFill>
                <a:schemeClr val="accent1">
                  <a:lumMod val="75000"/>
                </a:schemeClr>
              </a:solidFill>
              <a:latin typeface="Raleway" pitchFamily="2" charset="77"/>
            </a:endParaRPr>
          </a:p>
          <a:p>
            <a:pPr marL="342900" indent="-342900">
              <a:lnSpc>
                <a:spcPct val="120000"/>
              </a:lnSpc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Управленческий тест: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Выявление уровня владения управленческими компетенциями в сфере образования</a:t>
            </a:r>
          </a:p>
          <a:p>
            <a:pPr marL="0" indent="0">
              <a:buNone/>
            </a:pPr>
            <a:endParaRPr lang="ru-RU" sz="2000" b="1" dirty="0"/>
          </a:p>
          <a:p>
            <a:pPr marL="0" indent="0">
              <a:buNone/>
            </a:pPr>
            <a:endParaRPr lang="ru-RU" sz="2000" dirty="0"/>
          </a:p>
          <a:p>
            <a:pPr marL="0" indent="0" algn="ctr">
              <a:buNone/>
            </a:pPr>
            <a:endParaRPr lang="ru-RU" sz="2000" b="1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AE7D2E9-CECC-584B-BEB8-43E17F1E3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0" y="4573"/>
            <a:ext cx="2620260" cy="1027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677596-1743-F44B-A24D-B656F7063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876" y="127820"/>
            <a:ext cx="3212124" cy="637900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5437DD02-CCE8-8049-957A-8807F1B13A5D}"/>
              </a:ext>
            </a:extLst>
          </p:cNvPr>
          <p:cNvSpPr txBox="1">
            <a:spLocks/>
          </p:cNvSpPr>
          <p:nvPr/>
        </p:nvSpPr>
        <p:spPr>
          <a:xfrm>
            <a:off x="6646607" y="1825625"/>
            <a:ext cx="2142509" cy="4250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endParaRPr lang="ru-RU" sz="2800" dirty="0">
              <a:solidFill>
                <a:srgbClr val="1295C8"/>
              </a:solidFill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068212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01445" y="1122363"/>
            <a:ext cx="10166555" cy="125704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1295C8"/>
                </a:solidFill>
                <a:latin typeface="Raleway" pitchFamily="2" charset="77"/>
              </a:rPr>
              <a:t/>
            </a:r>
            <a:br>
              <a:rPr lang="ru-RU" dirty="0">
                <a:solidFill>
                  <a:srgbClr val="1295C8"/>
                </a:solidFill>
                <a:latin typeface="Raleway" pitchFamily="2" charset="77"/>
              </a:rPr>
            </a:br>
            <a:r>
              <a:rPr lang="ru-RU" dirty="0">
                <a:solidFill>
                  <a:srgbClr val="1295C8"/>
                </a:solidFill>
                <a:latin typeface="Raleway" pitchFamily="2" charset="77"/>
              </a:rPr>
              <a:t/>
            </a:r>
            <a:br>
              <a:rPr lang="ru-RU" dirty="0">
                <a:solidFill>
                  <a:srgbClr val="1295C8"/>
                </a:solidFill>
                <a:latin typeface="Raleway" pitchFamily="2" charset="77"/>
              </a:rPr>
            </a:br>
            <a:r>
              <a:rPr lang="ru-RU" sz="4300" b="1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Очные полуфиналы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type="subTitle" idx="1"/>
          </p:nvPr>
        </p:nvSpPr>
        <p:spPr>
          <a:xfrm flipH="1">
            <a:off x="3283974" y="7570836"/>
            <a:ext cx="1818967" cy="511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000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4294967295"/>
          </p:nvPr>
        </p:nvSpPr>
        <p:spPr>
          <a:xfrm>
            <a:off x="412955" y="1825625"/>
            <a:ext cx="8691716" cy="42507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leway" pitchFamily="2" charset="-52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8 полуфиналов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во всех федеральных округах</a:t>
            </a:r>
          </a:p>
          <a:p>
            <a:pPr marL="342900" indent="-342900">
              <a:lnSpc>
                <a:spcPct val="120000"/>
              </a:lnSpc>
            </a:pPr>
            <a:endParaRPr lang="ru-RU" sz="2100" dirty="0">
              <a:solidFill>
                <a:schemeClr val="accent1">
                  <a:lumMod val="75000"/>
                </a:schemeClr>
              </a:solidFill>
              <a:latin typeface="Raleway" pitchFamily="2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50 команд 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в каждом полуфинале</a:t>
            </a:r>
          </a:p>
          <a:p>
            <a:pPr marL="342900" indent="-342900">
              <a:lnSpc>
                <a:spcPct val="120000"/>
              </a:lnSpc>
            </a:pPr>
            <a:endParaRPr lang="ru-RU" sz="2100" dirty="0">
              <a:solidFill>
                <a:schemeClr val="accent1">
                  <a:lumMod val="75000"/>
                </a:schemeClr>
              </a:solidFill>
              <a:latin typeface="Raleway" pitchFamily="2" charset="77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Три конкурсных испытания:</a:t>
            </a:r>
          </a:p>
          <a:p>
            <a:pPr marL="342900" indent="-342900">
              <a:lnSpc>
                <a:spcPct val="120000"/>
              </a:lnSpc>
            </a:pPr>
            <a:endParaRPr lang="ru-RU" sz="2100" dirty="0">
              <a:solidFill>
                <a:schemeClr val="accent1">
                  <a:lumMod val="75000"/>
                </a:schemeClr>
              </a:solidFill>
              <a:latin typeface="Raleway" pitchFamily="2" charset="77"/>
            </a:endParaRPr>
          </a:p>
          <a:p>
            <a:pPr marL="342900" indent="-342900">
              <a:lnSpc>
                <a:spcPct val="120000"/>
              </a:lnSpc>
            </a:pP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Дебаты</a:t>
            </a:r>
          </a:p>
          <a:p>
            <a:pPr marL="342900" indent="-342900">
              <a:lnSpc>
                <a:spcPct val="120000"/>
              </a:lnSpc>
            </a:pP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Кейс-турнир</a:t>
            </a:r>
          </a:p>
          <a:p>
            <a:pPr marL="342900" indent="-342900">
              <a:lnSpc>
                <a:spcPct val="120000"/>
              </a:lnSpc>
            </a:pP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Деловая игра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AE7D2E9-CECC-584B-BEB8-43E17F1E3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0" y="4573"/>
            <a:ext cx="2620260" cy="1027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677596-1743-F44B-A24D-B656F7063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584" y="184103"/>
            <a:ext cx="3282803" cy="651936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5437DD02-CCE8-8049-957A-8807F1B13A5D}"/>
              </a:ext>
            </a:extLst>
          </p:cNvPr>
          <p:cNvSpPr txBox="1">
            <a:spLocks/>
          </p:cNvSpPr>
          <p:nvPr/>
        </p:nvSpPr>
        <p:spPr>
          <a:xfrm>
            <a:off x="6646607" y="1825625"/>
            <a:ext cx="2142509" cy="4250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endParaRPr lang="ru-RU" sz="2800" dirty="0">
              <a:solidFill>
                <a:srgbClr val="1295C8"/>
              </a:solidFill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119482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01445" y="1122363"/>
            <a:ext cx="10166555" cy="125704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1295C8"/>
                </a:solidFill>
                <a:latin typeface="Raleway" pitchFamily="2" charset="77"/>
              </a:rPr>
              <a:t/>
            </a:r>
            <a:br>
              <a:rPr lang="ru-RU" dirty="0">
                <a:solidFill>
                  <a:srgbClr val="1295C8"/>
                </a:solidFill>
                <a:latin typeface="Raleway" pitchFamily="2" charset="77"/>
              </a:rPr>
            </a:br>
            <a:r>
              <a:rPr lang="ru-RU" sz="4300" b="1" dirty="0">
                <a:solidFill>
                  <a:srgbClr val="1295C8"/>
                </a:solidFill>
                <a:latin typeface="Raleway" pitchFamily="2" charset="77"/>
              </a:rPr>
              <a:t/>
            </a:r>
            <a:br>
              <a:rPr lang="ru-RU" sz="4300" b="1" dirty="0">
                <a:solidFill>
                  <a:srgbClr val="1295C8"/>
                </a:solidFill>
                <a:latin typeface="Raleway" pitchFamily="2" charset="77"/>
              </a:rPr>
            </a:br>
            <a:r>
              <a:rPr lang="ru-RU" sz="4300" b="1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Финал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type="subTitle" idx="1"/>
          </p:nvPr>
        </p:nvSpPr>
        <p:spPr>
          <a:xfrm flipH="1">
            <a:off x="3283974" y="7570836"/>
            <a:ext cx="1818967" cy="5112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000" dirty="0"/>
          </a:p>
        </p:txBody>
      </p:sp>
      <p:sp>
        <p:nvSpPr>
          <p:cNvPr id="12" name="Объект 11"/>
          <p:cNvSpPr>
            <a:spLocks noGrp="1"/>
          </p:cNvSpPr>
          <p:nvPr>
            <p:ph sz="half" idx="4294967295"/>
          </p:nvPr>
        </p:nvSpPr>
        <p:spPr>
          <a:xfrm>
            <a:off x="412955" y="1825625"/>
            <a:ext cx="8691716" cy="42507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500" dirty="0"/>
          </a:p>
          <a:p>
            <a:pPr marL="0" indent="0">
              <a:lnSpc>
                <a:spcPct val="100000"/>
              </a:lnSpc>
              <a:buNone/>
            </a:pPr>
            <a:r>
              <a:rPr lang="ru-RU" sz="1900" b="1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100 команд </a:t>
            </a:r>
            <a:r>
              <a:rPr lang="ru-RU" sz="19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(по итогам окружных полуфиналов)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900" dirty="0">
              <a:solidFill>
                <a:schemeClr val="accent1">
                  <a:lumMod val="75000"/>
                </a:schemeClr>
              </a:solidFill>
              <a:latin typeface="Raleway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1900" b="1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Три конкурсных испытания: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900" dirty="0">
              <a:solidFill>
                <a:schemeClr val="accent1">
                  <a:lumMod val="75000"/>
                </a:schemeClr>
              </a:solidFill>
              <a:latin typeface="Raleway" pitchFamily="2" charset="77"/>
            </a:endParaRPr>
          </a:p>
          <a:p>
            <a:pPr>
              <a:lnSpc>
                <a:spcPct val="100000"/>
              </a:lnSpc>
            </a:pPr>
            <a:r>
              <a:rPr lang="ru-RU" sz="19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проведение родительского собрания/педагогического совета</a:t>
            </a:r>
          </a:p>
          <a:p>
            <a:pPr>
              <a:lnSpc>
                <a:spcPct val="100000"/>
              </a:lnSpc>
            </a:pPr>
            <a:r>
              <a:rPr lang="ru-RU" sz="19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разработка концепции нового образовательного учреждения</a:t>
            </a:r>
          </a:p>
          <a:p>
            <a:pPr>
              <a:lnSpc>
                <a:spcPct val="100000"/>
              </a:lnSpc>
            </a:pP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TED-конференция</a:t>
            </a:r>
            <a:endParaRPr lang="ru-RU" sz="1900" dirty="0">
              <a:solidFill>
                <a:schemeClr val="accent1">
                  <a:lumMod val="75000"/>
                </a:schemeClr>
              </a:solidFill>
              <a:latin typeface="Raleway" pitchFamily="2" charset="77"/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AE7D2E9-CECC-584B-BEB8-43E17F1E3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0" y="4573"/>
            <a:ext cx="2620260" cy="1027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677596-1743-F44B-A24D-B656F7063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584" y="184103"/>
            <a:ext cx="3282803" cy="651936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5437DD02-CCE8-8049-957A-8807F1B13A5D}"/>
              </a:ext>
            </a:extLst>
          </p:cNvPr>
          <p:cNvSpPr txBox="1">
            <a:spLocks/>
          </p:cNvSpPr>
          <p:nvPr/>
        </p:nvSpPr>
        <p:spPr>
          <a:xfrm>
            <a:off x="6646607" y="1825625"/>
            <a:ext cx="2142509" cy="4250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endParaRPr lang="ru-RU" sz="2800" dirty="0">
              <a:solidFill>
                <a:srgbClr val="1295C8"/>
              </a:solidFill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43068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1AE7D2E9-CECC-584B-BEB8-43E17F1E3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60" y="4573"/>
            <a:ext cx="2620260" cy="1027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677596-1743-F44B-A24D-B656F7063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584" y="184103"/>
            <a:ext cx="3282803" cy="651936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xmlns="" id="{5437DD02-CCE8-8049-957A-8807F1B13A5D}"/>
              </a:ext>
            </a:extLst>
          </p:cNvPr>
          <p:cNvSpPr txBox="1">
            <a:spLocks/>
          </p:cNvSpPr>
          <p:nvPr/>
        </p:nvSpPr>
        <p:spPr>
          <a:xfrm>
            <a:off x="458601" y="1054655"/>
            <a:ext cx="8040414" cy="3139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900" b="1" dirty="0">
                <a:solidFill>
                  <a:srgbClr val="FF8900"/>
                </a:solidFill>
                <a:latin typeface="Raleway ExtraBold" pitchFamily="2" charset="77"/>
              </a:rPr>
              <a:t>Вы получите</a:t>
            </a:r>
          </a:p>
          <a:p>
            <a:endParaRPr lang="ru-RU" sz="3900" b="1" dirty="0">
              <a:solidFill>
                <a:srgbClr val="FF8900"/>
              </a:solidFill>
              <a:latin typeface="Raleway ExtraBold" pitchFamily="2" charset="77"/>
            </a:endParaRPr>
          </a:p>
          <a:p>
            <a:pPr algn="l">
              <a:lnSpc>
                <a:spcPct val="120000"/>
              </a:lnSpc>
            </a:pPr>
            <a:r>
              <a:rPr lang="ru-RU" sz="2100" dirty="0">
                <a:solidFill>
                  <a:schemeClr val="accent1">
                    <a:lumMod val="75000"/>
                  </a:schemeClr>
                </a:solidFill>
                <a:latin typeface="Raleway" pitchFamily="2" charset="77"/>
              </a:rPr>
              <a:t>Возможность заявить о себе, проверить свои знания, повысить квалификацию, войти в кадровый резерв, пройти образовательные программы и стажировки, а также получить подарки от партнеров конкурса.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8199368-D097-1946-AC87-66E7EE3E0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99" y="4018513"/>
            <a:ext cx="1902090" cy="190209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E491BBCF-34BB-3D41-B3D9-3CA2BCB94B0D}"/>
              </a:ext>
            </a:extLst>
          </p:cNvPr>
          <p:cNvSpPr txBox="1">
            <a:spLocks/>
          </p:cNvSpPr>
          <p:nvPr/>
        </p:nvSpPr>
        <p:spPr>
          <a:xfrm>
            <a:off x="383911" y="5942972"/>
            <a:ext cx="4237516" cy="568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b="1" dirty="0" err="1">
                <a:solidFill>
                  <a:srgbClr val="FF8900"/>
                </a:solidFill>
                <a:latin typeface="Raleway ExtraBold" pitchFamily="2" charset="77"/>
              </a:rPr>
              <a:t>flagman.edu@rsv.ru</a:t>
            </a:r>
            <a:endParaRPr lang="ru-RU" sz="1600" dirty="0">
              <a:solidFill>
                <a:srgbClr val="1295C8"/>
              </a:solidFill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266762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3665" y="2486402"/>
            <a:ext cx="80919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6. Дайджест подготовки к концу 2021 года и планировании 2022 года.</a:t>
            </a:r>
          </a:p>
        </p:txBody>
      </p:sp>
    </p:spTree>
    <p:extLst>
      <p:ext uri="{BB962C8B-B14F-4D97-AF65-F5344CB8AC3E}">
        <p14:creationId xmlns:p14="http://schemas.microsoft.com/office/powerpoint/2010/main" val="22126309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42B8BD-4690-42F0-8A6F-D50725D304E5}"/>
              </a:ext>
            </a:extLst>
          </p:cNvPr>
          <p:cNvSpPr txBox="1"/>
          <p:nvPr/>
        </p:nvSpPr>
        <p:spPr>
          <a:xfrm>
            <a:off x="469029" y="196645"/>
            <a:ext cx="8263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Начался </a:t>
            </a:r>
            <a:r>
              <a:rPr lang="ru-RU" b="1" dirty="0"/>
              <a:t>мониторинг комплектности документов</a:t>
            </a:r>
            <a:r>
              <a:rPr lang="ru-RU" dirty="0"/>
              <a:t> в ГИИС «Электронный бюджет»</a:t>
            </a:r>
            <a:br>
              <a:rPr lang="ru-RU" dirty="0"/>
            </a:br>
            <a:r>
              <a:rPr lang="ru-RU" dirty="0"/>
              <a:t>для отчёта 2021 года.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78302BD-5F9C-4D1B-B2F7-23609F34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29" y="1481019"/>
            <a:ext cx="10593032" cy="5082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8141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42B8BD-4690-42F0-8A6F-D50725D304E5}"/>
              </a:ext>
            </a:extLst>
          </p:cNvPr>
          <p:cNvSpPr txBox="1"/>
          <p:nvPr/>
        </p:nvSpPr>
        <p:spPr>
          <a:xfrm>
            <a:off x="469029" y="196645"/>
            <a:ext cx="9924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Вышли </a:t>
            </a:r>
            <a:r>
              <a:rPr lang="ru-RU" b="1" dirty="0"/>
              <a:t>новые методические рекомендации (проект) </a:t>
            </a:r>
            <a:r>
              <a:rPr lang="ru-RU" dirty="0"/>
              <a:t>по мониторингу реализации национальных,</a:t>
            </a:r>
            <a:br>
              <a:rPr lang="ru-RU" dirty="0"/>
            </a:br>
            <a:r>
              <a:rPr lang="ru-RU" dirty="0"/>
              <a:t>федеральных и ведомственных проектов.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8457299-C974-4657-98C2-F61A8A368BCB}"/>
              </a:ext>
            </a:extLst>
          </p:cNvPr>
          <p:cNvSpPr txBox="1"/>
          <p:nvPr/>
        </p:nvSpPr>
        <p:spPr>
          <a:xfrm>
            <a:off x="469029" y="6292023"/>
            <a:ext cx="1738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Открыть </a:t>
            </a:r>
            <a:r>
              <a:rPr lang="ru-RU" dirty="0">
                <a:hlinkClick r:id="rId2"/>
              </a:rPr>
              <a:t>ссылку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168A0C7-7B80-467C-9518-AB1F2F6AD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029" y="1376786"/>
            <a:ext cx="8173065" cy="47351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CB5DD20-80E1-476C-A698-39B6A2911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802" y="2192133"/>
            <a:ext cx="3076310" cy="2473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4275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42B8BD-4690-42F0-8A6F-D50725D304E5}"/>
              </a:ext>
            </a:extLst>
          </p:cNvPr>
          <p:cNvSpPr txBox="1"/>
          <p:nvPr/>
        </p:nvSpPr>
        <p:spPr>
          <a:xfrm>
            <a:off x="469029" y="196645"/>
            <a:ext cx="9390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методических рекомендациях уточнены некоторые позиции, </a:t>
            </a:r>
            <a:r>
              <a:rPr lang="ru-RU" b="1" dirty="0"/>
              <a:t>отдельное внимание уделено</a:t>
            </a:r>
            <a:br>
              <a:rPr lang="ru-RU" b="1" dirty="0"/>
            </a:br>
            <a:r>
              <a:rPr lang="ru-RU" b="1" dirty="0"/>
              <a:t>подтверждению данных</a:t>
            </a:r>
            <a:r>
              <a:rPr lang="ru-RU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8457299-C974-4657-98C2-F61A8A368BCB}"/>
              </a:ext>
            </a:extLst>
          </p:cNvPr>
          <p:cNvSpPr txBox="1"/>
          <p:nvPr/>
        </p:nvSpPr>
        <p:spPr>
          <a:xfrm>
            <a:off x="469029" y="6292023"/>
            <a:ext cx="1738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Открыть </a:t>
            </a:r>
            <a:r>
              <a:rPr lang="ru-RU" dirty="0">
                <a:hlinkClick r:id="rId2"/>
              </a:rPr>
              <a:t>ссылку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3AE6961-E113-44D5-AA0A-AF2EB0378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29" y="1445117"/>
            <a:ext cx="8851952" cy="45991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3939183-9BCB-4BB2-9934-08C12753C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051" y="2639807"/>
            <a:ext cx="7712273" cy="96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77018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42B8BD-4690-42F0-8A6F-D50725D304E5}"/>
              </a:ext>
            </a:extLst>
          </p:cNvPr>
          <p:cNvSpPr txBox="1"/>
          <p:nvPr/>
        </p:nvSpPr>
        <p:spPr>
          <a:xfrm>
            <a:off x="469029" y="196645"/>
            <a:ext cx="8510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Продолжается </a:t>
            </a:r>
            <a:r>
              <a:rPr lang="ru-RU" b="1" dirty="0"/>
              <a:t>работа по упорядочению создаваемой в рамках НП «Образование»</a:t>
            </a:r>
            <a:br>
              <a:rPr lang="ru-RU" b="1" dirty="0"/>
            </a:br>
            <a:r>
              <a:rPr lang="ru-RU" b="1" dirty="0"/>
              <a:t>образовательной экосистемы</a:t>
            </a:r>
            <a:r>
              <a:rPr lang="ru-RU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20AB42D-5CA9-48E6-A490-CA461AB9B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29" y="1333499"/>
            <a:ext cx="9746687" cy="52620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36E1A76-88CA-4BDC-AD49-1BEAABE67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49" y="2079032"/>
            <a:ext cx="8277267" cy="546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1589A73-77F6-4E8B-A8DA-2F85D5F9C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581" y="3116167"/>
            <a:ext cx="5985735" cy="537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C9F55A9-9538-4819-BAFB-E43D87400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9886" y="4144578"/>
            <a:ext cx="9621567" cy="145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90982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862" y="483577"/>
            <a:ext cx="7067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Появилась необходимость создания вручную исполнения на 2022 год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6863" y="1362807"/>
            <a:ext cx="75525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Чтобы избежать отображение вашего субъекта красным в приложении 3 федерального отчета,</a:t>
            </a:r>
          </a:p>
          <a:p>
            <a:r>
              <a:rPr lang="ru-RU" sz="1400" dirty="0"/>
              <a:t>просим вас по следующим результатам создать вручную исполнение в периодическом мониторинге:</a:t>
            </a:r>
          </a:p>
          <a:p>
            <a:endParaRPr lang="ru-RU" sz="1400" dirty="0"/>
          </a:p>
          <a:p>
            <a:r>
              <a:rPr lang="ru-RU" sz="1200" i="1" dirty="0"/>
              <a:t>Е1 «Современная школа»:</a:t>
            </a:r>
          </a:p>
          <a:p>
            <a:r>
              <a:rPr lang="ru-RU" sz="1200" i="1" dirty="0"/>
              <a:t>1. Создано новых мест в общеобразовательных организациях в целях ликвидации третьей смены обучения и формирования условий для получения качественного общего образования</a:t>
            </a:r>
          </a:p>
          <a:p>
            <a:r>
              <a:rPr lang="ru-RU" sz="1200" i="1" dirty="0"/>
              <a:t>2. Реализованы мероприятия по модернизации инфраструктуры общего образования в отдельных субъектах Российской Федерации</a:t>
            </a:r>
          </a:p>
          <a:p>
            <a:r>
              <a:rPr lang="ru-RU" sz="1200" i="1" dirty="0"/>
              <a:t>3. Создано новых мест в общеобразовательных организациях</a:t>
            </a:r>
          </a:p>
          <a:p>
            <a:r>
              <a:rPr lang="ru-RU" sz="1200" i="1" dirty="0"/>
              <a:t>4. Создано новых мест в общеобразовательных организациях, расположенных в сельской местности и поселках городского типа</a:t>
            </a:r>
          </a:p>
          <a:p>
            <a:endParaRPr lang="ru-RU" sz="1200" i="1" dirty="0"/>
          </a:p>
          <a:p>
            <a:r>
              <a:rPr lang="ru-RU" sz="1200" i="1" dirty="0"/>
              <a:t>Е2 «Успех каждого ребенка»:</a:t>
            </a:r>
          </a:p>
          <a:p>
            <a:r>
              <a:rPr lang="ru-RU" sz="1200" i="1" dirty="0"/>
              <a:t>1. Созданы новые места в образовательных организациях различных типов для реализации дополнительных общеразвивающих программ всех направленностей</a:t>
            </a:r>
          </a:p>
          <a:p>
            <a:r>
              <a:rPr lang="ru-RU" sz="1200" i="1" dirty="0"/>
              <a:t>2. В общеобразовательных организациях, расположенных в сельской местности и малых городах, обновлена материально-техническая база для занятий детей физической культурой и спортом.</a:t>
            </a:r>
          </a:p>
          <a:p>
            <a:r>
              <a:rPr lang="ru-RU" sz="1200" i="1" dirty="0"/>
              <a:t>3. Внедрена и функционирует Целевая модель развития региональных систем дополнительного образования детей</a:t>
            </a:r>
          </a:p>
          <a:p>
            <a:endParaRPr lang="ru-RU" sz="1200" i="1" dirty="0"/>
          </a:p>
          <a:p>
            <a:r>
              <a:rPr lang="ru-RU" sz="1200" i="1" dirty="0"/>
              <a:t>Е4 «Цифровая образовательная среда»:</a:t>
            </a:r>
          </a:p>
          <a:p>
            <a:r>
              <a:rPr lang="ru-RU" sz="1200" i="1" dirty="0"/>
              <a:t>1. Созданы центры цифрового образования детей "IT-куб"</a:t>
            </a:r>
          </a:p>
          <a:p>
            <a:endParaRPr lang="ru-RU" sz="1200" i="1" dirty="0"/>
          </a:p>
          <a:p>
            <a:r>
              <a:rPr lang="ru-RU" sz="1200" i="1" dirty="0"/>
              <a:t>Е6 «Молодые профессионалы»:</a:t>
            </a:r>
          </a:p>
          <a:p>
            <a:r>
              <a:rPr lang="ru-RU" sz="1200" i="1" dirty="0"/>
              <a:t>1. Созданы и функционируют Центры опережающей профессиональной подготовки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379" y="975947"/>
            <a:ext cx="2467319" cy="562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69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3" y="410598"/>
            <a:ext cx="3843184" cy="54445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258" y="6125497"/>
            <a:ext cx="4001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Письмо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России №ТВ-1983/04 от 10.11.2021 по ЦОС.Э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75" y="622709"/>
            <a:ext cx="3752850" cy="5232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4296" y="6125497"/>
            <a:ext cx="3696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Письмо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России №ТВ-1968/04 от 09.11.2021 по ЦОС</a:t>
            </a:r>
          </a:p>
        </p:txBody>
      </p:sp>
    </p:spTree>
    <p:extLst>
      <p:ext uri="{BB962C8B-B14F-4D97-AF65-F5344CB8AC3E}">
        <p14:creationId xmlns:p14="http://schemas.microsoft.com/office/powerpoint/2010/main" val="24115738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915" y="501162"/>
            <a:ext cx="136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Соглашения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3915" y="1406769"/>
            <a:ext cx="106448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Для того, чтобы получить соглашения на 2022 год необходимо.</a:t>
            </a:r>
          </a:p>
          <a:p>
            <a:pPr marL="342900" indent="-342900">
              <a:buAutoNum type="arabicPeriod"/>
            </a:pPr>
            <a:r>
              <a:rPr lang="ru-RU" dirty="0"/>
              <a:t>Подписать все имеющиеся соглашения и не иметь задолженностей.</a:t>
            </a:r>
          </a:p>
          <a:p>
            <a:pPr marL="342900" indent="-342900">
              <a:buAutoNum type="arabicPeriod"/>
            </a:pPr>
            <a:r>
              <a:rPr lang="ru-RU" dirty="0"/>
              <a:t>По всем корректировкам направить письмо в профильные департаменты (федеральным операторам)</a:t>
            </a:r>
          </a:p>
          <a:p>
            <a:r>
              <a:rPr lang="ru-RU" dirty="0"/>
              <a:t>Так же просим продублировать письмо Владимиру Сергеевичу </a:t>
            </a:r>
            <a:r>
              <a:rPr lang="ru-RU" dirty="0" err="1"/>
              <a:t>Ялунину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Напоминаем про местонахождение реестра соглашений.</a:t>
            </a:r>
          </a:p>
          <a:p>
            <a:r>
              <a:rPr lang="ru-RU" dirty="0"/>
              <a:t>Меню -&gt; Соглашения -&gt; Соглашения о реализации РП -&gt; Реестр соглашений РП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176" y="3605663"/>
            <a:ext cx="4527072" cy="319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491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7083" y="1623366"/>
            <a:ext cx="989125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1. о назначении руководителя Центра «Точка роста» (куратора, ответственного за функционирование и развитие);</a:t>
            </a:r>
          </a:p>
          <a:p>
            <a:pPr marL="342900" indent="-342900" algn="just">
              <a:lnSpc>
                <a:spcPct val="150000"/>
              </a:lnSpc>
              <a:buAutoNum type="arabicPeriod" startAt="2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 создании Центра «Точка роста»;</a:t>
            </a:r>
          </a:p>
          <a:p>
            <a:pPr marL="342900" indent="-342900" algn="just">
              <a:lnSpc>
                <a:spcPct val="150000"/>
              </a:lnSpc>
              <a:buAutoNum type="arabicPeriod" startAt="2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 утверждении положения о деятельности Центра «Точка роста».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Дополнительно, просим Вас направить планы работы Центров «Точка роста» на 2021-2022 учебный год.</a:t>
            </a:r>
          </a:p>
          <a:p>
            <a:pPr algn="just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	Пакет утвержденных локальных нормативных актов общеобразовательных организаций необходимо направить в срок до 10 декабря 2021 года на электронную почту tochkarosta_document@apkpro.ru согласно алгоритму в Приложении.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980" y="442452"/>
            <a:ext cx="9586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Локальные акты Центров «Точка роста» </a:t>
            </a:r>
          </a:p>
        </p:txBody>
      </p:sp>
    </p:spTree>
    <p:extLst>
      <p:ext uri="{BB962C8B-B14F-4D97-AF65-F5344CB8AC3E}">
        <p14:creationId xmlns:p14="http://schemas.microsoft.com/office/powerpoint/2010/main" val="1001588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01" y="184457"/>
            <a:ext cx="4623107" cy="65382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918" y="3022689"/>
            <a:ext cx="4424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Письмо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Минпрсовещения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России №ТВ-1984/04 от 10.11.201</a:t>
            </a:r>
          </a:p>
        </p:txBody>
      </p:sp>
    </p:spTree>
    <p:extLst>
      <p:ext uri="{BB962C8B-B14F-4D97-AF65-F5344CB8AC3E}">
        <p14:creationId xmlns:p14="http://schemas.microsoft.com/office/powerpoint/2010/main" val="2417554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0710" y="2199572"/>
            <a:ext cx="95471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>
                <a:solidFill>
                  <a:srgbClr val="375075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2. Об изменениях и регламенте взаимодействия при работе с инфраструктурными листами мероприятий ФП «Цифровая образовательная среда» в 2022 году. </a:t>
            </a:r>
          </a:p>
        </p:txBody>
      </p:sp>
    </p:spTree>
    <p:extLst>
      <p:ext uri="{BB962C8B-B14F-4D97-AF65-F5344CB8AC3E}">
        <p14:creationId xmlns:p14="http://schemas.microsoft.com/office/powerpoint/2010/main" val="1800113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7D4C92-A3DD-4C03-B999-B49D202D01E8}"/>
              </a:ext>
            </a:extLst>
          </p:cNvPr>
          <p:cNvSpPr txBox="1">
            <a:spLocks/>
          </p:cNvSpPr>
          <p:nvPr/>
        </p:nvSpPr>
        <p:spPr>
          <a:xfrm>
            <a:off x="98101" y="123092"/>
            <a:ext cx="10062936" cy="939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ru-RU" sz="28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НПО 2022.</a:t>
            </a:r>
          </a:p>
          <a:p>
            <a:pPr lvl="0" algn="l"/>
            <a:r>
              <a:rPr lang="ru-RU" sz="2400" b="1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Регламенты по предоставлению заключений о соответствии ИЛ</a:t>
            </a:r>
            <a:endParaRPr lang="ru-RU" sz="2400" b="1" dirty="0">
              <a:solidFill>
                <a:srgbClr val="0072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0411B23-FC27-4346-9E12-0362A39CC160}"/>
              </a:ext>
            </a:extLst>
          </p:cNvPr>
          <p:cNvSpPr/>
          <p:nvPr/>
        </p:nvSpPr>
        <p:spPr>
          <a:xfrm>
            <a:off x="98101" y="1440433"/>
            <a:ext cx="11044516" cy="4895053"/>
          </a:xfrm>
          <a:prstGeom prst="rect">
            <a:avLst/>
          </a:prstGeom>
        </p:spPr>
        <p:txBody>
          <a:bodyPr/>
          <a:lstStyle/>
          <a:p>
            <a:pPr marL="895350" lvl="1" indent="-630238" algn="just">
              <a:lnSpc>
                <a:spcPct val="200000"/>
              </a:lnSpc>
              <a:buFontTx/>
              <a:buChar char="-"/>
            </a:pPr>
            <a:r>
              <a:rPr lang="ru-RU" sz="2400" b="1" dirty="0">
                <a:ln w="0"/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«ЦОС»: </a:t>
            </a:r>
            <a:r>
              <a:rPr lang="ru-RU" sz="2400" dirty="0">
                <a:ln w="0"/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письмо Академии Минпросвещения России от 12.11.2021      № 4221</a:t>
            </a:r>
          </a:p>
          <a:p>
            <a:pPr marL="800100" lvl="1" indent="-342900" algn="just">
              <a:lnSpc>
                <a:spcPct val="200000"/>
              </a:lnSpc>
              <a:buFontTx/>
              <a:buChar char="-"/>
            </a:pPr>
            <a:r>
              <a:rPr lang="ru-RU" sz="2400" b="1" dirty="0">
                <a:ln w="0"/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«ЦОС эксперимент»: </a:t>
            </a:r>
            <a:r>
              <a:rPr lang="ru-RU" sz="2400" dirty="0">
                <a:ln w="0"/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письмо Академии Минпросвещения России от 12.11.2021 № 4220</a:t>
            </a:r>
            <a:endParaRPr lang="ru-RU" sz="2400" b="1" dirty="0">
              <a:ln w="0"/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200000"/>
              </a:lnSpc>
              <a:buFontTx/>
              <a:buChar char="-"/>
            </a:pPr>
            <a:r>
              <a:rPr lang="ru-RU" sz="2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«ИТ-Куб»</a:t>
            </a:r>
            <a:r>
              <a:rPr lang="ru-RU" sz="2400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dirty="0">
                <a:ln w="0"/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письмо Академии Минпросвещения России от 17.11.2021 № 4279</a:t>
            </a:r>
            <a:endParaRPr lang="ru-RU" sz="2400" b="1" dirty="0">
              <a:ln w="0"/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200000"/>
              </a:lnSpc>
              <a:buFontTx/>
              <a:buChar char="-"/>
            </a:pPr>
            <a:endParaRPr lang="ru-RU" sz="2400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5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87804" y="3686495"/>
            <a:ext cx="56526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75075"/>
                </a:solidFill>
                <a:sym typeface="Calibri"/>
              </a:rPr>
              <a:t> </a:t>
            </a:r>
            <a:endParaRPr lang="ru-RU" sz="2400" b="1" dirty="0">
              <a:solidFill>
                <a:srgbClr val="375075"/>
              </a:solidFill>
            </a:endParaRPr>
          </a:p>
          <a:p>
            <a:r>
              <a:rPr lang="ru-RU" sz="2400" b="1" dirty="0">
                <a:solidFill>
                  <a:srgbClr val="375075"/>
                </a:solidFill>
              </a:rPr>
              <a:t> </a:t>
            </a:r>
            <a:endParaRPr lang="ru-RU" sz="2400" b="1" dirty="0">
              <a:solidFill>
                <a:srgbClr val="375075"/>
              </a:solidFill>
              <a:sym typeface="Calibri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D6CC42A-FF9C-4D5C-9107-8E46BE3B88C6}"/>
              </a:ext>
            </a:extLst>
          </p:cNvPr>
          <p:cNvSpPr txBox="1">
            <a:spLocks/>
          </p:cNvSpPr>
          <p:nvPr/>
        </p:nvSpPr>
        <p:spPr>
          <a:xfrm>
            <a:off x="333656" y="72569"/>
            <a:ext cx="6835366" cy="830998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ru-RU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sz="28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rgbClr val="64BDE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784585" y="3098874"/>
            <a:ext cx="3737849" cy="128103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Методическими рекомендациями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EFF0531-83F3-41F5-A002-02B1E57D213C}"/>
              </a:ext>
            </a:extLst>
          </p:cNvPr>
          <p:cNvSpPr/>
          <p:nvPr/>
        </p:nvSpPr>
        <p:spPr>
          <a:xfrm>
            <a:off x="1303902" y="3967914"/>
            <a:ext cx="2084727" cy="441275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r>
              <a:rPr lang="ru-RU" sz="16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Минпросвещения России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38AF2D5-D5B3-431B-854C-8CE51D06B7CA}"/>
              </a:ext>
            </a:extLst>
          </p:cNvPr>
          <p:cNvSpPr/>
          <p:nvPr/>
        </p:nvSpPr>
        <p:spPr>
          <a:xfrm>
            <a:off x="771239" y="4748362"/>
            <a:ext cx="3218870" cy="1281037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Регламентом соответствия ИЛ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5EEAFEAD-935F-453B-86FE-1A61A9C6DB54}"/>
              </a:ext>
            </a:extLst>
          </p:cNvPr>
          <p:cNvSpPr/>
          <p:nvPr/>
        </p:nvSpPr>
        <p:spPr>
          <a:xfrm>
            <a:off x="1280166" y="5757354"/>
            <a:ext cx="2808835" cy="544090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r>
              <a:rPr lang="ru-RU" sz="1600" b="1" dirty="0">
                <a:solidFill>
                  <a:srgbClr val="64BDE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Академия Минпросвещения России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C60022FB-BEAB-4134-9660-68D22B2CD46F}"/>
              </a:ext>
            </a:extLst>
          </p:cNvPr>
          <p:cNvSpPr/>
          <p:nvPr/>
        </p:nvSpPr>
        <p:spPr>
          <a:xfrm>
            <a:off x="6940304" y="5834039"/>
            <a:ext cx="4190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375075"/>
                </a:solidFill>
              </a:rPr>
              <a:t>*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принимая во внимание потребности участвующих в проекте общеобразовательных организаций субъекта Российской Федерации и бюджет проекта, состоящий из субсидии из федерального бюджета и бюджетных ассигнований регионального</a:t>
            </a: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xmlns="" id="{AF7D4C92-A3DD-4C03-B999-B49D202D01E8}"/>
              </a:ext>
            </a:extLst>
          </p:cNvPr>
          <p:cNvSpPr txBox="1">
            <a:spLocks/>
          </p:cNvSpPr>
          <p:nvPr/>
        </p:nvSpPr>
        <p:spPr>
          <a:xfrm>
            <a:off x="98101" y="287923"/>
            <a:ext cx="8177450" cy="6428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844083" rtl="0" eaLnBrk="1" latinLnBrk="0" hangingPunct="1">
              <a:spcBef>
                <a:spcPct val="0"/>
              </a:spcBef>
              <a:buNone/>
              <a:defRPr sz="406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sz="32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Инфраструктурные листы 2022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3E192D01-BE29-4680-9F9E-9B9110992DD8}"/>
              </a:ext>
            </a:extLst>
          </p:cNvPr>
          <p:cNvCxnSpPr>
            <a:cxnSpLocks/>
          </p:cNvCxnSpPr>
          <p:nvPr/>
        </p:nvCxnSpPr>
        <p:spPr>
          <a:xfrm flipH="1" flipV="1">
            <a:off x="7169021" y="5808085"/>
            <a:ext cx="3733565" cy="19107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215128" y="2155027"/>
            <a:ext cx="3624819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Руководствуясь:</a:t>
            </a:r>
          </a:p>
          <a:p>
            <a:pPr algn="just"/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86660" y="4411352"/>
            <a:ext cx="39051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Подсистеме «Управление инфраструктурными листами» системы управления проектной деятельностью СУПД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5373383" y="3208263"/>
            <a:ext cx="614421" cy="1145662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3772B73-8B7C-4C5D-BBEC-159B8AE05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199" y="3201611"/>
            <a:ext cx="2938604" cy="107500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834543" y="1299222"/>
            <a:ext cx="5293309" cy="461665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КООРДИНАТОР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075725" y="2155027"/>
            <a:ext cx="4500490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Формирует </a:t>
            </a:r>
          </a:p>
          <a:p>
            <a:pPr algn="just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инфраструктурный лист*: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333656" y="3299263"/>
            <a:ext cx="349443" cy="54245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B56283DF-1817-4E14-BC8A-8B769E106493}"/>
              </a:ext>
            </a:extLst>
          </p:cNvPr>
          <p:cNvSpPr/>
          <p:nvPr/>
        </p:nvSpPr>
        <p:spPr>
          <a:xfrm>
            <a:off x="333656" y="4846430"/>
            <a:ext cx="349443" cy="542450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1000"/>
              </a:spcBef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1303902" y="1988223"/>
            <a:ext cx="8138962" cy="670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807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3129</Words>
  <Application>Microsoft Office PowerPoint</Application>
  <PresentationFormat>Широкоэкранный</PresentationFormat>
  <Paragraphs>583</Paragraphs>
  <Slides>51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62" baseType="lpstr">
      <vt:lpstr>Arial</vt:lpstr>
      <vt:lpstr>Calibri</vt:lpstr>
      <vt:lpstr>Calibri Light</vt:lpstr>
      <vt:lpstr>Helvetica Neue</vt:lpstr>
      <vt:lpstr>Raleway</vt:lpstr>
      <vt:lpstr>Raleway ExtraBold</vt:lpstr>
      <vt:lpstr>Times New Roman</vt:lpstr>
      <vt:lpstr>Verdana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Дистанционный этап </vt:lpstr>
      <vt:lpstr>  Очные полуфиналы  </vt:lpstr>
      <vt:lpstr>  Финал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Сибагатуллина Лейсан</dc:creator>
  <cp:lastModifiedBy>Zumrud Temirkhanova</cp:lastModifiedBy>
  <cp:revision>210</cp:revision>
  <dcterms:created xsi:type="dcterms:W3CDTF">2021-10-11T14:30:24Z</dcterms:created>
  <dcterms:modified xsi:type="dcterms:W3CDTF">2021-11-24T13:27:26Z</dcterms:modified>
</cp:coreProperties>
</file>