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1"/>
  </p:notesMasterIdLst>
  <p:sldIdLst>
    <p:sldId id="262" r:id="rId3"/>
    <p:sldId id="260" r:id="rId4"/>
    <p:sldId id="275" r:id="rId5"/>
    <p:sldId id="365" r:id="rId6"/>
    <p:sldId id="325" r:id="rId7"/>
    <p:sldId id="350" r:id="rId8"/>
    <p:sldId id="331" r:id="rId9"/>
    <p:sldId id="341" r:id="rId10"/>
    <p:sldId id="344" r:id="rId11"/>
    <p:sldId id="343" r:id="rId12"/>
    <p:sldId id="342" r:id="rId13"/>
    <p:sldId id="332" r:id="rId14"/>
    <p:sldId id="333" r:id="rId15"/>
    <p:sldId id="334" r:id="rId16"/>
    <p:sldId id="335" r:id="rId17"/>
    <p:sldId id="323" r:id="rId18"/>
    <p:sldId id="324" r:id="rId19"/>
    <p:sldId id="383" r:id="rId20"/>
    <p:sldId id="269" r:id="rId21"/>
    <p:sldId id="369" r:id="rId22"/>
    <p:sldId id="392" r:id="rId23"/>
    <p:sldId id="393" r:id="rId24"/>
    <p:sldId id="372" r:id="rId25"/>
    <p:sldId id="373" r:id="rId26"/>
    <p:sldId id="366" r:id="rId27"/>
    <p:sldId id="367" r:id="rId28"/>
    <p:sldId id="351" r:id="rId29"/>
    <p:sldId id="326" r:id="rId30"/>
    <p:sldId id="374" r:id="rId31"/>
    <p:sldId id="375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27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28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твеева Екатерина" initials="МЕ" lastIdx="1" clrIdx="0">
    <p:extLst>
      <p:ext uri="{19B8F6BF-5375-455C-9EA6-DF929625EA0E}">
        <p15:presenceInfo xmlns:p15="http://schemas.microsoft.com/office/powerpoint/2012/main" userId="Матвеева Екатер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18C97-48D7-4017-8C66-4A7AA6483660}" v="13" dt="2021-11-09T17:00:54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митрий Блохин" userId="87c105304e89d5d9" providerId="LiveId" clId="{CF018C97-48D7-4017-8C66-4A7AA6483660}"/>
    <pc:docChg chg="custSel addSld delSld modSld">
      <pc:chgData name="Дмитрий Блохин" userId="87c105304e89d5d9" providerId="LiveId" clId="{CF018C97-48D7-4017-8C66-4A7AA6483660}" dt="2021-11-09T17:01:14.376" v="193" actId="113"/>
      <pc:docMkLst>
        <pc:docMk/>
      </pc:docMkLst>
      <pc:sldChg chg="modSp add mod">
        <pc:chgData name="Дмитрий Блохин" userId="87c105304e89d5d9" providerId="LiveId" clId="{CF018C97-48D7-4017-8C66-4A7AA6483660}" dt="2021-11-09T16:56:51.778" v="183" actId="20577"/>
        <pc:sldMkLst>
          <pc:docMk/>
          <pc:sldMk cId="3354468676" sldId="264"/>
        </pc:sldMkLst>
        <pc:spChg chg="mod">
          <ac:chgData name="Дмитрий Блохин" userId="87c105304e89d5d9" providerId="LiveId" clId="{CF018C97-48D7-4017-8C66-4A7AA6483660}" dt="2021-11-09T16:56:51.778" v="183" actId="20577"/>
          <ac:spMkLst>
            <pc:docMk/>
            <pc:sldMk cId="3354468676" sldId="264"/>
            <ac:spMk id="5" creationId="{FBE6E425-31FF-4CC3-9F67-F17A37F1E359}"/>
          </ac:spMkLst>
        </pc:spChg>
      </pc:sldChg>
      <pc:sldChg chg="add">
        <pc:chgData name="Дмитрий Блохин" userId="87c105304e89d5d9" providerId="LiveId" clId="{CF018C97-48D7-4017-8C66-4A7AA6483660}" dt="2021-11-09T16:40:32.293" v="0"/>
        <pc:sldMkLst>
          <pc:docMk/>
          <pc:sldMk cId="3462068190" sldId="266"/>
        </pc:sldMkLst>
      </pc:sldChg>
      <pc:sldChg chg="add">
        <pc:chgData name="Дмитрий Блохин" userId="87c105304e89d5d9" providerId="LiveId" clId="{CF018C97-48D7-4017-8C66-4A7AA6483660}" dt="2021-11-09T16:40:32.293" v="0"/>
        <pc:sldMkLst>
          <pc:docMk/>
          <pc:sldMk cId="1996674496" sldId="267"/>
        </pc:sldMkLst>
      </pc:sldChg>
      <pc:sldChg chg="modSp add mod">
        <pc:chgData name="Дмитрий Блохин" userId="87c105304e89d5d9" providerId="LiveId" clId="{CF018C97-48D7-4017-8C66-4A7AA6483660}" dt="2021-11-09T16:57:55.711" v="184" actId="14100"/>
        <pc:sldMkLst>
          <pc:docMk/>
          <pc:sldMk cId="165615537" sldId="268"/>
        </pc:sldMkLst>
        <pc:spChg chg="mod">
          <ac:chgData name="Дмитрий Блохин" userId="87c105304e89d5d9" providerId="LiveId" clId="{CF018C97-48D7-4017-8C66-4A7AA6483660}" dt="2021-11-09T16:57:55.711" v="184" actId="14100"/>
          <ac:spMkLst>
            <pc:docMk/>
            <pc:sldMk cId="165615537" sldId="268"/>
            <ac:spMk id="13" creationId="{FD6CC42A-FF9C-4D5C-9107-8E46BE3B88C6}"/>
          </ac:spMkLst>
        </pc:spChg>
        <pc:spChg chg="mod">
          <ac:chgData name="Дмитрий Блохин" userId="87c105304e89d5d9" providerId="LiveId" clId="{CF018C97-48D7-4017-8C66-4A7AA6483660}" dt="2021-11-09T16:47:46.965" v="44" actId="20577"/>
          <ac:spMkLst>
            <pc:docMk/>
            <pc:sldMk cId="165615537" sldId="268"/>
            <ac:spMk id="21" creationId="{F398666D-4C2F-49E6-9502-AE91BA8B1695}"/>
          </ac:spMkLst>
        </pc:spChg>
      </pc:sldChg>
      <pc:sldChg chg="add del">
        <pc:chgData name="Дмитрий Блохин" userId="87c105304e89d5d9" providerId="LiveId" clId="{CF018C97-48D7-4017-8C66-4A7AA6483660}" dt="2021-11-09T16:41:06.546" v="5" actId="47"/>
        <pc:sldMkLst>
          <pc:docMk/>
          <pc:sldMk cId="4116527871" sldId="290"/>
        </pc:sldMkLst>
      </pc:sldChg>
      <pc:sldChg chg="addSp delSp modSp add mod">
        <pc:chgData name="Дмитрий Блохин" userId="87c105304e89d5d9" providerId="LiveId" clId="{CF018C97-48D7-4017-8C66-4A7AA6483660}" dt="2021-11-09T17:01:14.376" v="193" actId="113"/>
        <pc:sldMkLst>
          <pc:docMk/>
          <pc:sldMk cId="2589931635" sldId="291"/>
        </pc:sldMkLst>
        <pc:spChg chg="mod">
          <ac:chgData name="Дмитрий Блохин" userId="87c105304e89d5d9" providerId="LiveId" clId="{CF018C97-48D7-4017-8C66-4A7AA6483660}" dt="2021-11-09T16:41:51.925" v="18" actId="20577"/>
          <ac:spMkLst>
            <pc:docMk/>
            <pc:sldMk cId="2589931635" sldId="291"/>
            <ac:spMk id="2" creationId="{AF7D4C92-A3DD-4C03-B999-B49D202D01E8}"/>
          </ac:spMkLst>
        </pc:spChg>
        <pc:spChg chg="add mod">
          <ac:chgData name="Дмитрий Блохин" userId="87c105304e89d5d9" providerId="LiveId" clId="{CF018C97-48D7-4017-8C66-4A7AA6483660}" dt="2021-11-09T17:01:14.376" v="193" actId="113"/>
          <ac:spMkLst>
            <pc:docMk/>
            <pc:sldMk cId="2589931635" sldId="291"/>
            <ac:spMk id="3" creationId="{80411B23-FC27-4346-9E12-0362A39CC160}"/>
          </ac:spMkLst>
        </pc:spChg>
        <pc:graphicFrameChg chg="del mod modGraphic">
          <ac:chgData name="Дмитрий Блохин" userId="87c105304e89d5d9" providerId="LiveId" clId="{CF018C97-48D7-4017-8C66-4A7AA6483660}" dt="2021-11-09T16:45:18.098" v="27" actId="11529"/>
          <ac:graphicFrameMkLst>
            <pc:docMk/>
            <pc:sldMk cId="2589931635" sldId="291"/>
            <ac:graphicFrameMk id="8" creationId="{00000000-0000-0000-0000-000000000000}"/>
          </ac:graphicFrameMkLst>
        </pc:graphicFrameChg>
      </pc:sldChg>
      <pc:sldChg chg="addSp modSp add mod">
        <pc:chgData name="Дмитрий Блохин" userId="87c105304e89d5d9" providerId="LiveId" clId="{CF018C97-48D7-4017-8C66-4A7AA6483660}" dt="2021-11-09T16:55:30.296" v="153" actId="20577"/>
        <pc:sldMkLst>
          <pc:docMk/>
          <pc:sldMk cId="42102454" sldId="292"/>
        </pc:sldMkLst>
        <pc:spChg chg="add mod">
          <ac:chgData name="Дмитрий Блохин" userId="87c105304e89d5d9" providerId="LiveId" clId="{CF018C97-48D7-4017-8C66-4A7AA6483660}" dt="2021-11-09T16:55:30.296" v="153" actId="20577"/>
          <ac:spMkLst>
            <pc:docMk/>
            <pc:sldMk cId="42102454" sldId="292"/>
            <ac:spMk id="3" creationId="{488FE15A-E702-4A86-8338-1E44AC3168D4}"/>
          </ac:spMkLst>
        </pc:spChg>
        <pc:graphicFrameChg chg="modGraphic">
          <ac:chgData name="Дмитрий Блохин" userId="87c105304e89d5d9" providerId="LiveId" clId="{CF018C97-48D7-4017-8C66-4A7AA6483660}" dt="2021-11-09T16:53:19.599" v="89" actId="207"/>
          <ac:graphicFrameMkLst>
            <pc:docMk/>
            <pc:sldMk cId="42102454" sldId="292"/>
            <ac:graphicFrameMk id="16" creationId="{74E7C4C6-DBA4-47C3-8683-38A2F79BAE1F}"/>
          </ac:graphicFrameMkLst>
        </pc:graphicFrameChg>
      </pc:sldChg>
      <pc:sldChg chg="modSp add mod">
        <pc:chgData name="Дмитрий Блохин" userId="87c105304e89d5d9" providerId="LiveId" clId="{CF018C97-48D7-4017-8C66-4A7AA6483660}" dt="2021-11-09T16:41:23.837" v="6"/>
        <pc:sldMkLst>
          <pc:docMk/>
          <pc:sldMk cId="1800113853" sldId="293"/>
        </pc:sldMkLst>
        <pc:spChg chg="mod">
          <ac:chgData name="Дмитрий Блохин" userId="87c105304e89d5d9" providerId="LiveId" clId="{CF018C97-48D7-4017-8C66-4A7AA6483660}" dt="2021-11-09T16:41:23.837" v="6"/>
          <ac:spMkLst>
            <pc:docMk/>
            <pc:sldMk cId="1800113853" sldId="293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E59FC-63AC-4FD0-B6BF-C0C465555B84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6F6C8-F493-4268-8DD6-04D12ABBF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38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FDE44-3196-498E-A603-8183451638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34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4BBE-DE43-44DF-BE83-588910DFC92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FCFD-0654-475A-A4FB-8F4F8244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9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4BBE-DE43-44DF-BE83-588910DFC92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FCFD-0654-475A-A4FB-8F4F8244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4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4BBE-DE43-44DF-BE83-588910DFC92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FCFD-0654-475A-A4FB-8F4F8244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4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D27E82A-4B60-4730-A407-A33EDCEC6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/>
          <a:stretch/>
        </p:blipFill>
        <p:spPr>
          <a:xfrm>
            <a:off x="9915709" y="0"/>
            <a:ext cx="1321264" cy="12892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07FBA1-9778-4A82-B6A1-57775DEC2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6" t="83103" r="39919" b="9119"/>
          <a:stretch/>
        </p:blipFill>
        <p:spPr>
          <a:xfrm>
            <a:off x="11290300" y="1289202"/>
            <a:ext cx="901700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07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54846CD-9065-4A0D-8086-7AECB7019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4"/>
          <a:stretch/>
        </p:blipFill>
        <p:spPr>
          <a:xfrm>
            <a:off x="11231808" y="1"/>
            <a:ext cx="960192" cy="684094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EBC474-F428-4548-ABB9-E30933AC7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1A8A24C-94A4-403D-918B-2C48F92EB9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40" y="203833"/>
            <a:ext cx="729809" cy="6960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6AAE0CD-0819-4578-9442-9A3D86B808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28" y="1103718"/>
            <a:ext cx="509952" cy="5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7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54846CD-9065-4A0D-8086-7AECB7019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4"/>
          <a:stretch/>
        </p:blipFill>
        <p:spPr>
          <a:xfrm>
            <a:off x="11231808" y="1"/>
            <a:ext cx="960192" cy="684094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EBC474-F428-4548-ABB9-E30933AC7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1A8A24C-94A4-403D-918B-2C48F92EB9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40" y="203833"/>
            <a:ext cx="729809" cy="6960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6AAE0CD-0819-4578-9442-9A3D86B808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28" y="1103718"/>
            <a:ext cx="509952" cy="5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57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54846CD-9065-4A0D-8086-7AECB7019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4"/>
          <a:stretch/>
        </p:blipFill>
        <p:spPr>
          <a:xfrm>
            <a:off x="11231808" y="1"/>
            <a:ext cx="960192" cy="684094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EBC474-F428-4548-ABB9-E30933AC7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1A8A24C-94A4-403D-918B-2C48F92EB9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40" y="203833"/>
            <a:ext cx="729809" cy="6960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6AAE0CD-0819-4578-9442-9A3D86B808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28" y="1103718"/>
            <a:ext cx="509952" cy="5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97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54846CD-9065-4A0D-8086-7AECB7019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4"/>
          <a:stretch/>
        </p:blipFill>
        <p:spPr>
          <a:xfrm>
            <a:off x="11231808" y="1"/>
            <a:ext cx="960192" cy="684094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EBC474-F428-4548-ABB9-E30933AC7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1A8A24C-94A4-403D-918B-2C48F92EB9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40" y="203833"/>
            <a:ext cx="729809" cy="6960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6AAE0CD-0819-4578-9442-9A3D86B808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28" y="1103718"/>
            <a:ext cx="509952" cy="5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37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54846CD-9065-4A0D-8086-7AECB7019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4"/>
          <a:stretch/>
        </p:blipFill>
        <p:spPr>
          <a:xfrm>
            <a:off x="11231808" y="1"/>
            <a:ext cx="960192" cy="684094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EBC474-F428-4548-ABB9-E30933AC7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1A8A24C-94A4-403D-918B-2C48F92EB9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40" y="203833"/>
            <a:ext cx="729809" cy="6960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6AAE0CD-0819-4578-9442-9A3D86B808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28" y="1103718"/>
            <a:ext cx="509952" cy="5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9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54846CD-9065-4A0D-8086-7AECB7019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4"/>
          <a:stretch/>
        </p:blipFill>
        <p:spPr>
          <a:xfrm>
            <a:off x="11231808" y="1"/>
            <a:ext cx="960192" cy="684094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EBC474-F428-4548-ABB9-E30933AC7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1A8A24C-94A4-403D-918B-2C48F92EB9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40" y="203833"/>
            <a:ext cx="729809" cy="6960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6AAE0CD-0819-4578-9442-9A3D86B808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28" y="1103718"/>
            <a:ext cx="509952" cy="5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9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54846CD-9065-4A0D-8086-7AECB7019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4"/>
          <a:stretch/>
        </p:blipFill>
        <p:spPr>
          <a:xfrm>
            <a:off x="11231808" y="1"/>
            <a:ext cx="960192" cy="684094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EBC474-F428-4548-ABB9-E30933AC7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1A8A24C-94A4-403D-918B-2C48F92EB9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40" y="203833"/>
            <a:ext cx="729809" cy="6960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6AAE0CD-0819-4578-9442-9A3D86B808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28" y="1103718"/>
            <a:ext cx="509952" cy="5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3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4BBE-DE43-44DF-BE83-588910DFC92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FCFD-0654-475A-A4FB-8F4F8244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886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54846CD-9065-4A0D-8086-7AECB7019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4"/>
          <a:stretch/>
        </p:blipFill>
        <p:spPr>
          <a:xfrm>
            <a:off x="11231808" y="1"/>
            <a:ext cx="960192" cy="684094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EBC474-F428-4548-ABB9-E30933AC7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1A8A24C-94A4-403D-918B-2C48F92EB9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40" y="203833"/>
            <a:ext cx="729809" cy="6960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6AAE0CD-0819-4578-9442-9A3D86B808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28" y="1103718"/>
            <a:ext cx="509952" cy="5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32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54846CD-9065-4A0D-8086-7AECB7019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4"/>
          <a:stretch/>
        </p:blipFill>
        <p:spPr>
          <a:xfrm>
            <a:off x="11231808" y="1"/>
            <a:ext cx="960192" cy="684094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EBC474-F428-4548-ABB9-E30933AC7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1A8A24C-94A4-403D-918B-2C48F92EB9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40" y="203833"/>
            <a:ext cx="729809" cy="6960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6AAE0CD-0819-4578-9442-9A3D86B808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28" y="1103718"/>
            <a:ext cx="509952" cy="5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63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54846CD-9065-4A0D-8086-7AECB7019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4"/>
          <a:stretch/>
        </p:blipFill>
        <p:spPr>
          <a:xfrm>
            <a:off x="11231808" y="1"/>
            <a:ext cx="960192" cy="684094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EBC474-F428-4548-ABB9-E30933AC7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1A8A24C-94A4-403D-918B-2C48F92EB9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40" y="203833"/>
            <a:ext cx="729809" cy="6960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6AAE0CD-0819-4578-9442-9A3D86B808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28" y="1103718"/>
            <a:ext cx="509952" cy="5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38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54846CD-9065-4A0D-8086-7AECB7019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4"/>
          <a:stretch/>
        </p:blipFill>
        <p:spPr>
          <a:xfrm>
            <a:off x="11231808" y="1"/>
            <a:ext cx="960192" cy="684094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EBC474-F428-4548-ABB9-E30933AC7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1A8A24C-94A4-403D-918B-2C48F92EB9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40" y="203833"/>
            <a:ext cx="729809" cy="6960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6AAE0CD-0819-4578-9442-9A3D86B808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28" y="1103718"/>
            <a:ext cx="509952" cy="5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15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54846CD-9065-4A0D-8086-7AECB7019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4"/>
          <a:stretch/>
        </p:blipFill>
        <p:spPr>
          <a:xfrm>
            <a:off x="11231808" y="1"/>
            <a:ext cx="960192" cy="684094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EBC474-F428-4548-ABB9-E30933AC7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1A8A24C-94A4-403D-918B-2C48F92EB9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40" y="203833"/>
            <a:ext cx="729809" cy="6960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6AAE0CD-0819-4578-9442-9A3D86B808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28" y="1103718"/>
            <a:ext cx="509952" cy="5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47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54846CD-9065-4A0D-8086-7AECB7019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4"/>
          <a:stretch/>
        </p:blipFill>
        <p:spPr>
          <a:xfrm>
            <a:off x="11231808" y="1"/>
            <a:ext cx="960192" cy="684094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EBC474-F428-4548-ABB9-E30933AC7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1A8A24C-94A4-403D-918B-2C48F92EB9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40" y="203833"/>
            <a:ext cx="729809" cy="6960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6AAE0CD-0819-4578-9442-9A3D86B808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28" y="1103718"/>
            <a:ext cx="509952" cy="5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59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54846CD-9065-4A0D-8086-7AECB7019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4"/>
          <a:stretch/>
        </p:blipFill>
        <p:spPr>
          <a:xfrm>
            <a:off x="11231808" y="1"/>
            <a:ext cx="960192" cy="684094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EBC474-F428-4548-ABB9-E30933AC7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1A8A24C-94A4-403D-918B-2C48F92EB9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40" y="203833"/>
            <a:ext cx="729809" cy="6960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6AAE0CD-0819-4578-9442-9A3D86B808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28" y="1103718"/>
            <a:ext cx="509952" cy="5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85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33A41D8B-9026-4DC9-BA14-803D3D3F2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2"/>
          <a:stretch/>
        </p:blipFill>
        <p:spPr>
          <a:xfrm>
            <a:off x="8947222" y="1"/>
            <a:ext cx="3244778" cy="68409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3C40657-31C3-49B5-9E27-DC85619EB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8423D4E-F982-4C6C-B95E-E4CDA3D64A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56" y="286291"/>
            <a:ext cx="643352" cy="6135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C31F1EF-248D-4CF9-833A-04DFF26B032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58" y="256147"/>
            <a:ext cx="509952" cy="5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93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D27E82A-4B60-4730-A407-A33EDCEC6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/>
          <a:stretch/>
        </p:blipFill>
        <p:spPr>
          <a:xfrm>
            <a:off x="9915709" y="0"/>
            <a:ext cx="1321264" cy="12892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07FBA1-9778-4A82-B6A1-57775DEC2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6" t="83103" r="39919" b="9119"/>
          <a:stretch/>
        </p:blipFill>
        <p:spPr>
          <a:xfrm>
            <a:off x="11290300" y="1289202"/>
            <a:ext cx="901700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15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F082CA3-7189-4AB4-856F-AB9DC853C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/>
          <a:stretch/>
        </p:blipFill>
        <p:spPr>
          <a:xfrm>
            <a:off x="9915709" y="0"/>
            <a:ext cx="1321264" cy="128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1D52D5F-84C8-4F2B-A3B1-1EDD76803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1" t="92395" r="43122" b="-2015"/>
          <a:stretch/>
        </p:blipFill>
        <p:spPr>
          <a:xfrm>
            <a:off x="11262905" y="1289202"/>
            <a:ext cx="888614" cy="5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4BBE-DE43-44DF-BE83-588910DFC92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FCFD-0654-475A-A4FB-8F4F8244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29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EC9679D-D5ED-4BB8-A831-B4B3B45D7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5263"/>
          <a:stretch/>
        </p:blipFill>
        <p:spPr>
          <a:xfrm>
            <a:off x="6553770" y="0"/>
            <a:ext cx="1760051" cy="171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9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AB55742-4ABC-42F2-A7BF-77E8F3318A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7" y="3289"/>
            <a:ext cx="2150888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3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4BBE-DE43-44DF-BE83-588910DFC92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FCFD-0654-475A-A4FB-8F4F8244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3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4BBE-DE43-44DF-BE83-588910DFC92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FCFD-0654-475A-A4FB-8F4F8244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0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4BBE-DE43-44DF-BE83-588910DFC92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FCFD-0654-475A-A4FB-8F4F8244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75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4BBE-DE43-44DF-BE83-588910DFC92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FCFD-0654-475A-A4FB-8F4F8244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56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4BBE-DE43-44DF-BE83-588910DFC92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FCFD-0654-475A-A4FB-8F4F8244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4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4BBE-DE43-44DF-BE83-588910DFC92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FCFD-0654-475A-A4FB-8F4F8244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31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D4BBE-DE43-44DF-BE83-588910DFC92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8FCFD-0654-475A-A4FB-8F4F8244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57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5FE6-3A62-46A3-AD8C-BF2F692313A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07B4C-393F-4E3D-A696-83B041F08F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ubrovskaya.ea@talantiuspeh.ru" TargetMode="External"/><Relationship Id="rId2" Type="http://schemas.openxmlformats.org/officeDocument/2006/relationships/hyperlink" Target="mailto:dobroshkola@ikp.email.ru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novmesta@ecobiocentre.ru" TargetMode="External"/><Relationship Id="rId5" Type="http://schemas.openxmlformats.org/officeDocument/2006/relationships/hyperlink" Target="mailto:Larisa-lvova@mail.ru" TargetMode="External"/><Relationship Id="rId4" Type="http://schemas.openxmlformats.org/officeDocument/2006/relationships/hyperlink" Target="mailto:romanova.tn@talantiuspeh.r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ibagatullinald@apkpro.ru" TargetMode="External"/><Relationship Id="rId2" Type="http://schemas.openxmlformats.org/officeDocument/2006/relationships/hyperlink" Target="mailto:morozovrn@apkpro.ru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n.oguenko@firpo.ru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npo@apkpro.ru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semenukge@apkpro.ru" TargetMode="External"/><Relationship Id="rId2" Type="http://schemas.openxmlformats.org/officeDocument/2006/relationships/hyperlink" Target="mailto:milovais@apkpro.ru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kutsenkoaa@apkpro.ru" TargetMode="External"/><Relationship Id="rId4" Type="http://schemas.openxmlformats.org/officeDocument/2006/relationships/hyperlink" Target="mailto:ivanovaa@apkpro.ru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ivanovaa@apkpro.ru" TargetMode="External"/><Relationship Id="rId2" Type="http://schemas.openxmlformats.org/officeDocument/2006/relationships/hyperlink" Target="mailto:milovais@apkpro.ru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kutsenkoaa@apkpro.ru" TargetMode="External"/><Relationship Id="rId4" Type="http://schemas.openxmlformats.org/officeDocument/2006/relationships/hyperlink" Target="mailto:semenukge@apkpro.ru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hyperlink" Target="https://sup.apkpro.ru/projects" TargetMode="External"/><Relationship Id="rId4" Type="http://schemas.openxmlformats.org/officeDocument/2006/relationships/hyperlink" Target="https://1c.apkpro.ru/nacproject/ru_RU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9583C5D-FF8E-4EBD-A3A2-5ECB33F083EE}"/>
              </a:ext>
            </a:extLst>
          </p:cNvPr>
          <p:cNvSpPr/>
          <p:nvPr/>
        </p:nvSpPr>
        <p:spPr>
          <a:xfrm>
            <a:off x="659981" y="5812933"/>
            <a:ext cx="52605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</p:txBody>
      </p:sp>
      <p:pic>
        <p:nvPicPr>
          <p:cNvPr id="17" name="Рисунок 1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E309E5E-5100-4352-933B-32015925F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776053"/>
            <a:ext cx="1854592" cy="21508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E35FDA3-341A-4688-BB92-CBE98E5B98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2" t="42815" r="61010" b="45495"/>
          <a:stretch/>
        </p:blipFill>
        <p:spPr>
          <a:xfrm>
            <a:off x="8558712" y="4465442"/>
            <a:ext cx="2099273" cy="7078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9596" y="2061701"/>
            <a:ext cx="749637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44083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4000" dirty="0" smtClean="0">
                <a:solidFill>
                  <a:prstClr val="white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Методический вебинар </a:t>
            </a:r>
            <a:r>
              <a:rPr lang="ru-RU" sz="4000" dirty="0">
                <a:solidFill>
                  <a:prstClr val="white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для специалистов ведомственных проектных офисов </a:t>
            </a:r>
            <a:r>
              <a:rPr lang="ru-RU" sz="4000" dirty="0" smtClean="0">
                <a:solidFill>
                  <a:prstClr val="white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Приволжского федерального округа</a:t>
            </a:r>
          </a:p>
          <a:p>
            <a:pPr lvl="0" defTabSz="844083">
              <a:spcBef>
                <a:spcPts val="600"/>
              </a:spcBef>
              <a:spcAft>
                <a:spcPts val="600"/>
              </a:spcAft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C4CAE9E-BF8C-4ABD-873F-374142A2D1BB}"/>
              </a:ext>
            </a:extLst>
          </p:cNvPr>
          <p:cNvSpPr/>
          <p:nvPr/>
        </p:nvSpPr>
        <p:spPr>
          <a:xfrm>
            <a:off x="271673" y="5628267"/>
            <a:ext cx="526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18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ноября 2021 в </a:t>
            </a:r>
            <a:r>
              <a:rPr lang="ru-RU" sz="2400" noProof="0" dirty="0" smtClean="0">
                <a:solidFill>
                  <a:prstClr val="white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12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:00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ч. по МСК</a:t>
            </a:r>
          </a:p>
        </p:txBody>
      </p:sp>
    </p:spTree>
    <p:extLst>
      <p:ext uri="{BB962C8B-B14F-4D97-AF65-F5344CB8AC3E}">
        <p14:creationId xmlns:p14="http://schemas.microsoft.com/office/powerpoint/2010/main" val="771221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65088"/>
            <a:ext cx="7067550" cy="9175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defTabSz="844083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контрольной точки</a:t>
            </a:r>
            <a:endParaRPr sz="3200" b="1" dirty="0">
              <a:solidFill>
                <a:srgbClr val="64BD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1" y="975089"/>
            <a:ext cx="10619943" cy="563267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2329740" y="3791427"/>
            <a:ext cx="241068" cy="731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777999" y="2904065"/>
            <a:ext cx="1261534" cy="4402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738866" y="1168399"/>
            <a:ext cx="1261534" cy="4402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0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65088"/>
            <a:ext cx="7067550" cy="9175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defTabSz="844083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контрольной точки</a:t>
            </a:r>
            <a:endParaRPr sz="3200" b="1" dirty="0">
              <a:solidFill>
                <a:srgbClr val="64BD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1" y="982153"/>
            <a:ext cx="10738658" cy="564968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985462" y="2461259"/>
            <a:ext cx="1649470" cy="641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10789921" y="2781993"/>
            <a:ext cx="241068" cy="731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0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65088"/>
            <a:ext cx="7067550" cy="9175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defTabSz="844083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статуса выполнения контрольной точки </a:t>
            </a:r>
            <a:endParaRPr sz="3200" b="1" dirty="0">
              <a:solidFill>
                <a:srgbClr val="64BD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7" y="982153"/>
            <a:ext cx="10684020" cy="5616935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1080656" y="2344208"/>
            <a:ext cx="590202" cy="9642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596044" y="1886989"/>
            <a:ext cx="1122218" cy="290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9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2" y="982154"/>
            <a:ext cx="10883525" cy="572182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354975" y="1770611"/>
            <a:ext cx="2355455" cy="2518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65088"/>
            <a:ext cx="7067550" cy="9175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defTabSz="844083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статуса выполнения контрольной точки </a:t>
            </a:r>
            <a:endParaRPr sz="3200" b="1" dirty="0">
              <a:solidFill>
                <a:srgbClr val="64BD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37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65088"/>
            <a:ext cx="7067550" cy="9175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defTabSz="844083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статуса выполнения контрольной точки </a:t>
            </a:r>
            <a:endParaRPr sz="3200" b="1" dirty="0">
              <a:solidFill>
                <a:srgbClr val="64BD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6" y="982154"/>
            <a:ext cx="10511963" cy="556127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821382" y="1737360"/>
            <a:ext cx="2355455" cy="1604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83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65088"/>
            <a:ext cx="7067550" cy="9175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defTabSz="844083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статуса выполнения контрольной точки </a:t>
            </a:r>
            <a:endParaRPr sz="3200" b="1" dirty="0">
              <a:solidFill>
                <a:srgbClr val="64BD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9" y="982154"/>
            <a:ext cx="10678132" cy="56214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641870" y="1770610"/>
            <a:ext cx="2701635" cy="1637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916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D164DC-7E95-4A7A-94FF-0BC9D1B044BA}"/>
              </a:ext>
            </a:extLst>
          </p:cNvPr>
          <p:cNvSpPr txBox="1"/>
          <p:nvPr/>
        </p:nvSpPr>
        <p:spPr>
          <a:xfrm>
            <a:off x="458372" y="334202"/>
            <a:ext cx="9415300" cy="9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dirty="0">
                <a:solidFill>
                  <a:srgbClr val="0070C0"/>
                </a:solidFill>
                <a:latin typeface="Arial"/>
                <a:cs typeface="Arial"/>
              </a:rPr>
              <a:t>Дорожная карта по созданию Центров</a:t>
            </a:r>
          </a:p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dirty="0">
                <a:solidFill>
                  <a:srgbClr val="0070C0"/>
                </a:solidFill>
                <a:latin typeface="Arial"/>
                <a:cs typeface="Arial"/>
              </a:rPr>
              <a:t>		 «Точка роста»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C293D9B9-065C-4535-B40B-7A7B0AA6164B}"/>
              </a:ext>
            </a:extLst>
          </p:cNvPr>
          <p:cNvSpPr/>
          <p:nvPr/>
        </p:nvSpPr>
        <p:spPr>
          <a:xfrm>
            <a:off x="585627" y="1530849"/>
            <a:ext cx="246580" cy="4826771"/>
          </a:xfrm>
          <a:prstGeom prst="downArrow">
            <a:avLst>
              <a:gd name="adj1" fmla="val 33334"/>
              <a:gd name="adj2" fmla="val 6666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1CD6243-32DB-445D-9891-2F414AB013E0}"/>
              </a:ext>
            </a:extLst>
          </p:cNvPr>
          <p:cNvSpPr/>
          <p:nvPr/>
        </p:nvSpPr>
        <p:spPr>
          <a:xfrm>
            <a:off x="912321" y="1464251"/>
            <a:ext cx="99863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ноября X - 1 года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Утверждены: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дорожная карта, ответственное лицо, типовое положение, перечень организаций</a:t>
            </a:r>
          </a:p>
          <a:p>
            <a:pPr>
              <a:lnSpc>
                <a:spcPct val="20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отдельному графику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Сформирован и утвержден инфраструктурный лист</a:t>
            </a:r>
          </a:p>
          <a:p>
            <a:pPr>
              <a:lnSpc>
                <a:spcPct val="20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февраля X  года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Сформирован типовой проект дизайна и зонирования помещений Центра «Точка роста» </a:t>
            </a:r>
          </a:p>
          <a:p>
            <a:pPr>
              <a:lnSpc>
                <a:spcPct val="20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15 февраля X года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Объявлены закупки товаров, работ, услуг для создания Центров «Точка роста»</a:t>
            </a:r>
          </a:p>
          <a:p>
            <a:pPr>
              <a:lnSpc>
                <a:spcPct val="20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30 июня X года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справка об организациях </a:t>
            </a:r>
          </a:p>
          <a:p>
            <a:pPr>
              <a:lnSpc>
                <a:spcPct val="20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25 августа X года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Реестр документов, подтверждающих приемку материальных ценностей </a:t>
            </a:r>
          </a:p>
          <a:p>
            <a:pPr>
              <a:lnSpc>
                <a:spcPct val="20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августа X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Фотомониторинг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соответствие с методическими рекомендациями </a:t>
            </a:r>
          </a:p>
          <a:p>
            <a:pPr>
              <a:lnSpc>
                <a:spcPct val="20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25 августа X года, далее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ежегодно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План мероприятий по организационно-методической поддержке</a:t>
            </a:r>
          </a:p>
          <a:p>
            <a:pPr>
              <a:lnSpc>
                <a:spcPct val="20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сентября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Начало работы Центров «Точка роста»</a:t>
            </a:r>
          </a:p>
          <a:p>
            <a:pPr>
              <a:lnSpc>
                <a:spcPct val="20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октября X года, далее – ежеквартально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Ежеквартальный мониторинг </a:t>
            </a:r>
          </a:p>
          <a:p>
            <a:pPr>
              <a:lnSpc>
                <a:spcPct val="20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календарного года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повышении квалификации педагогических работников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4586176A-3A0D-4E85-A6AB-BFB89A48E31C}"/>
              </a:ext>
            </a:extLst>
          </p:cNvPr>
          <p:cNvSpPr/>
          <p:nvPr/>
        </p:nvSpPr>
        <p:spPr>
          <a:xfrm>
            <a:off x="620530" y="1717139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DD8E7111-D574-4FD6-A6A2-10EA20B54011}"/>
              </a:ext>
            </a:extLst>
          </p:cNvPr>
          <p:cNvSpPr/>
          <p:nvPr/>
        </p:nvSpPr>
        <p:spPr>
          <a:xfrm>
            <a:off x="620530" y="2598201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DC2C5BBE-424A-49DA-8E19-F22D934598CB}"/>
              </a:ext>
            </a:extLst>
          </p:cNvPr>
          <p:cNvSpPr/>
          <p:nvPr/>
        </p:nvSpPr>
        <p:spPr>
          <a:xfrm>
            <a:off x="620530" y="3007680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849898F-9B71-494B-83E0-C376E7ADE04E}"/>
              </a:ext>
            </a:extLst>
          </p:cNvPr>
          <p:cNvSpPr/>
          <p:nvPr/>
        </p:nvSpPr>
        <p:spPr>
          <a:xfrm>
            <a:off x="620530" y="3435164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A8F2D15-03C3-4773-AC01-4BEED781EF5E}"/>
              </a:ext>
            </a:extLst>
          </p:cNvPr>
          <p:cNvSpPr/>
          <p:nvPr/>
        </p:nvSpPr>
        <p:spPr>
          <a:xfrm>
            <a:off x="620530" y="3862648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F1002C98-0120-47A2-AECF-94A2090C0AF3}"/>
              </a:ext>
            </a:extLst>
          </p:cNvPr>
          <p:cNvSpPr/>
          <p:nvPr/>
        </p:nvSpPr>
        <p:spPr>
          <a:xfrm>
            <a:off x="620530" y="5135849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7CDBB339-40A6-4D41-A4D0-1655FED05ACD}"/>
              </a:ext>
            </a:extLst>
          </p:cNvPr>
          <p:cNvSpPr/>
          <p:nvPr/>
        </p:nvSpPr>
        <p:spPr>
          <a:xfrm>
            <a:off x="620530" y="5554089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660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D164DC-7E95-4A7A-94FF-0BC9D1B044BA}"/>
              </a:ext>
            </a:extLst>
          </p:cNvPr>
          <p:cNvSpPr txBox="1"/>
          <p:nvPr/>
        </p:nvSpPr>
        <p:spPr>
          <a:xfrm>
            <a:off x="458372" y="334202"/>
            <a:ext cx="9415300" cy="9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dirty="0">
                <a:solidFill>
                  <a:srgbClr val="0070C0"/>
                </a:solidFill>
                <a:latin typeface="Arial"/>
                <a:cs typeface="Arial"/>
              </a:rPr>
              <a:t>Дорожная карта по созданию</a:t>
            </a:r>
          </a:p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dirty="0">
                <a:solidFill>
                  <a:srgbClr val="0070C0"/>
                </a:solidFill>
                <a:latin typeface="Arial"/>
                <a:cs typeface="Arial"/>
              </a:rPr>
              <a:t>               «Школьных </a:t>
            </a:r>
            <a:r>
              <a:rPr lang="ru-RU" sz="3200" b="1" dirty="0" err="1">
                <a:solidFill>
                  <a:srgbClr val="0070C0"/>
                </a:solidFill>
                <a:latin typeface="Arial"/>
                <a:cs typeface="Arial"/>
              </a:rPr>
              <a:t>кванториумов</a:t>
            </a:r>
            <a:r>
              <a:rPr lang="ru-RU" sz="3200" b="1" dirty="0">
                <a:solidFill>
                  <a:srgbClr val="0070C0"/>
                </a:solidFill>
                <a:latin typeface="Arial"/>
                <a:cs typeface="Arial"/>
              </a:rPr>
              <a:t>»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C293D9B9-065C-4535-B40B-7A7B0AA6164B}"/>
              </a:ext>
            </a:extLst>
          </p:cNvPr>
          <p:cNvSpPr/>
          <p:nvPr/>
        </p:nvSpPr>
        <p:spPr>
          <a:xfrm>
            <a:off x="585627" y="1530849"/>
            <a:ext cx="246580" cy="4826771"/>
          </a:xfrm>
          <a:prstGeom prst="downArrow">
            <a:avLst>
              <a:gd name="adj1" fmla="val 33334"/>
              <a:gd name="adj2" fmla="val 6666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1CD6243-32DB-445D-9891-2F414AB013E0}"/>
              </a:ext>
            </a:extLst>
          </p:cNvPr>
          <p:cNvSpPr/>
          <p:nvPr/>
        </p:nvSpPr>
        <p:spPr>
          <a:xfrm>
            <a:off x="950421" y="1551213"/>
            <a:ext cx="998635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ноября X - 1 года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Утверждены: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дорожная карта, ответственное лицо, типовое положение, реестр организаций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отдельному графику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Сформирован и утвержден инфраструктурный лист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февраля X года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Сформирован типовой проект дизайна и зонирования помещений «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Школьного Кванториума»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марта X года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Обеспечено наличие базового набора оборудования, средств обучения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15 февраля X года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Объявлены закупки товаров, работ, услуг для создания «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Школьного Кванториума»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30 июня X года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справка об организациях 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25 августа X года  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Утверждены планы мероприятий Школьных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Кванториумов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учебный год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25 августа X года  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Получено, установлено и налажено оборудование «Школьного Кванториума»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25 августа X года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Фотомониторинг на соответствие с методическими рекомендациями 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25 августа X года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План мероприятий по организационно-методической поддержке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15 сентября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Начало работы «Школьного Кванториума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1 октября X года, далее – ежеквартально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Ежеквартальный мониторинг показателей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календарного года 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Проведено повышение квалификации педагогических </a:t>
            </a:r>
            <a:r>
              <a:rPr lang="ru-RU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работников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4586176A-3A0D-4E85-A6AB-BFB89A48E31C}"/>
              </a:ext>
            </a:extLst>
          </p:cNvPr>
          <p:cNvSpPr/>
          <p:nvPr/>
        </p:nvSpPr>
        <p:spPr>
          <a:xfrm>
            <a:off x="620530" y="1717139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DD8E7111-D574-4FD6-A6A2-10EA20B54011}"/>
              </a:ext>
            </a:extLst>
          </p:cNvPr>
          <p:cNvSpPr/>
          <p:nvPr/>
        </p:nvSpPr>
        <p:spPr>
          <a:xfrm>
            <a:off x="620530" y="2403033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DC2C5BBE-424A-49DA-8E19-F22D934598CB}"/>
              </a:ext>
            </a:extLst>
          </p:cNvPr>
          <p:cNvSpPr/>
          <p:nvPr/>
        </p:nvSpPr>
        <p:spPr>
          <a:xfrm>
            <a:off x="620530" y="2718648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849898F-9B71-494B-83E0-C376E7ADE04E}"/>
              </a:ext>
            </a:extLst>
          </p:cNvPr>
          <p:cNvSpPr/>
          <p:nvPr/>
        </p:nvSpPr>
        <p:spPr>
          <a:xfrm>
            <a:off x="620530" y="3042949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A8F2D15-03C3-4773-AC01-4BEED781EF5E}"/>
              </a:ext>
            </a:extLst>
          </p:cNvPr>
          <p:cNvSpPr/>
          <p:nvPr/>
        </p:nvSpPr>
        <p:spPr>
          <a:xfrm>
            <a:off x="620530" y="3352416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F1002C98-0120-47A2-AECF-94A2090C0AF3}"/>
              </a:ext>
            </a:extLst>
          </p:cNvPr>
          <p:cNvSpPr/>
          <p:nvPr/>
        </p:nvSpPr>
        <p:spPr>
          <a:xfrm>
            <a:off x="620530" y="3679548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7CDBB339-40A6-4D41-A4D0-1655FED05ACD}"/>
              </a:ext>
            </a:extLst>
          </p:cNvPr>
          <p:cNvSpPr/>
          <p:nvPr/>
        </p:nvSpPr>
        <p:spPr>
          <a:xfrm>
            <a:off x="620530" y="4927034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C8DF7079-E59C-4F63-8398-A1859BFAB42B}"/>
              </a:ext>
            </a:extLst>
          </p:cNvPr>
          <p:cNvSpPr/>
          <p:nvPr/>
        </p:nvSpPr>
        <p:spPr>
          <a:xfrm>
            <a:off x="620530" y="5258461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79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D164DC-7E95-4A7A-94FF-0BC9D1B044BA}"/>
              </a:ext>
            </a:extLst>
          </p:cNvPr>
          <p:cNvSpPr txBox="1"/>
          <p:nvPr/>
        </p:nvSpPr>
        <p:spPr>
          <a:xfrm>
            <a:off x="458372" y="334202"/>
            <a:ext cx="9415300" cy="9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dirty="0">
                <a:solidFill>
                  <a:srgbClr val="0070C0"/>
                </a:solidFill>
                <a:latin typeface="Arial"/>
                <a:cs typeface="Arial"/>
              </a:rPr>
              <a:t>Дорожная карта по созданию</a:t>
            </a:r>
          </a:p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dirty="0">
                <a:solidFill>
                  <a:srgbClr val="0070C0"/>
                </a:solidFill>
                <a:latin typeface="Arial"/>
                <a:cs typeface="Arial"/>
              </a:rPr>
              <a:t>               </a:t>
            </a:r>
            <a:r>
              <a:rPr lang="ru-RU" sz="3200" b="1" dirty="0" smtClean="0">
                <a:solidFill>
                  <a:srgbClr val="0070C0"/>
                </a:solidFill>
                <a:latin typeface="Arial"/>
                <a:cs typeface="Arial"/>
              </a:rPr>
              <a:t>Центров «ИТ-куб»</a:t>
            </a:r>
            <a:endParaRPr lang="ru-RU" sz="32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C293D9B9-065C-4535-B40B-7A7B0AA6164B}"/>
              </a:ext>
            </a:extLst>
          </p:cNvPr>
          <p:cNvSpPr/>
          <p:nvPr/>
        </p:nvSpPr>
        <p:spPr>
          <a:xfrm>
            <a:off x="585627" y="1530849"/>
            <a:ext cx="246580" cy="4826771"/>
          </a:xfrm>
          <a:prstGeom prst="downArrow">
            <a:avLst>
              <a:gd name="adj1" fmla="val 33334"/>
              <a:gd name="adj2" fmla="val 6666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1CD6243-32DB-445D-9891-2F414AB013E0}"/>
              </a:ext>
            </a:extLst>
          </p:cNvPr>
          <p:cNvSpPr/>
          <p:nvPr/>
        </p:nvSpPr>
        <p:spPr>
          <a:xfrm>
            <a:off x="950421" y="1551213"/>
            <a:ext cx="998635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ноября X - 1 года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Утверждены: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дорожная карта, ответственное лицо,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концепция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отдельному графику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Сформирован и утвержден инфраструктурный лист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февраля X года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Сформирован типовой проект дизайна и зонирования помещений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 «</a:t>
            </a:r>
            <a:r>
              <a:rPr lang="en-US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Т-куб»</a:t>
            </a: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15 февраля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года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Объявлены закупки товаров, работ, услуг для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Центра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Т-куб»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30 июня X года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справка об образовательной организации</a:t>
            </a: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 25 августа X года  </a:t>
            </a:r>
            <a:r>
              <a:rPr lang="ru-RU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Утверждено штатное расписание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Центра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Т-куб»</a:t>
            </a:r>
            <a:endParaRPr lang="ru-RU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25 августа X года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Реестр документов, подтверждающих приемку материальных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ценностей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 25 августа X года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Фотомониторинг на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соответствие методическим рекомендациям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 25 августа X года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Получена лицензия на образовательную деятельность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Центра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Т-куб»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 25 августа X года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План мероприятий по организационно-методической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поддержке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 15 сентября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Начало работы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Центра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Т-куб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 1 октября X года, далее – ежеквартально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Ежеквартальный мониторинг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показателей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X года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Проведено повышение квалификации педагогических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4586176A-3A0D-4E85-A6AB-BFB89A48E31C}"/>
              </a:ext>
            </a:extLst>
          </p:cNvPr>
          <p:cNvSpPr/>
          <p:nvPr/>
        </p:nvSpPr>
        <p:spPr>
          <a:xfrm>
            <a:off x="620530" y="1717139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DD8E7111-D574-4FD6-A6A2-10EA20B54011}"/>
              </a:ext>
            </a:extLst>
          </p:cNvPr>
          <p:cNvSpPr/>
          <p:nvPr/>
        </p:nvSpPr>
        <p:spPr>
          <a:xfrm>
            <a:off x="620530" y="2403033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DC2C5BBE-424A-49DA-8E19-F22D934598CB}"/>
              </a:ext>
            </a:extLst>
          </p:cNvPr>
          <p:cNvSpPr/>
          <p:nvPr/>
        </p:nvSpPr>
        <p:spPr>
          <a:xfrm>
            <a:off x="620530" y="2718648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849898F-9B71-494B-83E0-C376E7ADE04E}"/>
              </a:ext>
            </a:extLst>
          </p:cNvPr>
          <p:cNvSpPr/>
          <p:nvPr/>
        </p:nvSpPr>
        <p:spPr>
          <a:xfrm>
            <a:off x="620530" y="3042949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A8F2D15-03C3-4773-AC01-4BEED781EF5E}"/>
              </a:ext>
            </a:extLst>
          </p:cNvPr>
          <p:cNvSpPr/>
          <p:nvPr/>
        </p:nvSpPr>
        <p:spPr>
          <a:xfrm>
            <a:off x="620530" y="3352416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C8DF7079-E59C-4F63-8398-A1859BFAB42B}"/>
              </a:ext>
            </a:extLst>
          </p:cNvPr>
          <p:cNvSpPr/>
          <p:nvPr/>
        </p:nvSpPr>
        <p:spPr>
          <a:xfrm>
            <a:off x="620530" y="5258461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C8DF7079-E59C-4F63-8398-A1859BFAB42B}"/>
              </a:ext>
            </a:extLst>
          </p:cNvPr>
          <p:cNvSpPr/>
          <p:nvPr/>
        </p:nvSpPr>
        <p:spPr>
          <a:xfrm>
            <a:off x="617367" y="4966403"/>
            <a:ext cx="183099" cy="18309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41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D164DC-7E95-4A7A-94FF-0BC9D1B044BA}"/>
              </a:ext>
            </a:extLst>
          </p:cNvPr>
          <p:cNvSpPr txBox="1"/>
          <p:nvPr/>
        </p:nvSpPr>
        <p:spPr>
          <a:xfrm>
            <a:off x="403972" y="421829"/>
            <a:ext cx="9415300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32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65108"/>
              </p:ext>
            </p:extLst>
          </p:nvPr>
        </p:nvGraphicFramePr>
        <p:xfrm>
          <a:off x="275000" y="1115960"/>
          <a:ext cx="3687400" cy="4101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7400">
                  <a:extLst>
                    <a:ext uri="{9D8B030D-6E8A-4147-A177-3AD203B41FA5}">
                      <a16:colId xmlns:a16="http://schemas.microsoft.com/office/drawing/2014/main" xmlns="" val="840142381"/>
                    </a:ext>
                  </a:extLst>
                </a:gridCol>
              </a:tblGrid>
              <a:tr h="28118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Утверждены: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комплекс мер (дорожная карта) по созданию и функционированию Центров «Точка роста»;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должностное лицо в составе регионального ведомственного проектного офиса, ответственное за создание и функционирование центров «Точка роста»;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показатели деятельности центров «Точка роста»;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типовое Положение о деятельности Центров «Точка роста» на территории субъекта Российской Федерации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перечень общеобразовательных организаций, расположенных в сельской местности и малых городах, на базе которых планируется создание Центров «Точка роста».</a:t>
                      </a:r>
                    </a:p>
                  </a:txBody>
                  <a:tcPr marL="9584" marR="9584" marT="23961" marB="239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691635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51" y="-31089"/>
            <a:ext cx="1805429" cy="1028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71607A4-D812-4B78-ABAF-C398D662A4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2" y="91715"/>
            <a:ext cx="2626605" cy="87483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607868"/>
              </p:ext>
            </p:extLst>
          </p:nvPr>
        </p:nvGraphicFramePr>
        <p:xfrm>
          <a:off x="1595397" y="5767473"/>
          <a:ext cx="8527936" cy="1114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8337">
                  <a:extLst>
                    <a:ext uri="{9D8B030D-6E8A-4147-A177-3AD203B41FA5}">
                      <a16:colId xmlns:a16="http://schemas.microsoft.com/office/drawing/2014/main" xmlns="" val="1714347332"/>
                    </a:ext>
                  </a:extLst>
                </a:gridCol>
                <a:gridCol w="3981431">
                  <a:extLst>
                    <a:ext uri="{9D8B030D-6E8A-4147-A177-3AD203B41FA5}">
                      <a16:colId xmlns:a16="http://schemas.microsoft.com/office/drawing/2014/main" xmlns="" val="3874367648"/>
                    </a:ext>
                  </a:extLst>
                </a:gridCol>
                <a:gridCol w="2418168">
                  <a:extLst>
                    <a:ext uri="{9D8B030D-6E8A-4147-A177-3AD203B41FA5}">
                      <a16:colId xmlns:a16="http://schemas.microsoft.com/office/drawing/2014/main" xmlns="" val="755950023"/>
                    </a:ext>
                  </a:extLst>
                </a:gridCol>
              </a:tblGrid>
              <a:tr h="7808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Региональный координатор</a:t>
                      </a:r>
                    </a:p>
                  </a:txBody>
                  <a:tcPr marL="9584" marR="9584" marT="23961" marB="239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Распорядительный акт регионального органа исполнительной власти, осуществляющего государственное управление в сфере образования (далее - распорядительный акт РОИВ)</a:t>
                      </a:r>
                    </a:p>
                  </a:txBody>
                  <a:tcPr marL="9584" marR="9584" marT="23961" marB="239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ноября X - 1 года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84" marR="9584" marT="23961" marB="239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326228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36404" y="906572"/>
            <a:ext cx="317551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Утверждены: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должностное лицо в составе регионального ведомственного проектного офиса, ответственное за создание и функционирование Школьного Кванториума;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комплекс мер (дорожная карта) по созданию и функционированию Школьного Кванториума;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Реестр образовательных организаций, на базе которых создаются Школьные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Кванториумы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перечень показателей и индикаторов деятельности Школьного Кванториума;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типовое положение о деятельности Школьного Кванториума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075434"/>
              </p:ext>
            </p:extLst>
          </p:nvPr>
        </p:nvGraphicFramePr>
        <p:xfrm>
          <a:off x="1758547" y="5529014"/>
          <a:ext cx="8072667" cy="368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4715">
                  <a:extLst>
                    <a:ext uri="{9D8B030D-6E8A-4147-A177-3AD203B41FA5}">
                      <a16:colId xmlns:a16="http://schemas.microsoft.com/office/drawing/2014/main" xmlns="" val="1018592780"/>
                    </a:ext>
                  </a:extLst>
                </a:gridCol>
                <a:gridCol w="3768879">
                  <a:extLst>
                    <a:ext uri="{9D8B030D-6E8A-4147-A177-3AD203B41FA5}">
                      <a16:colId xmlns:a16="http://schemas.microsoft.com/office/drawing/2014/main" xmlns="" val="3645701359"/>
                    </a:ext>
                  </a:extLst>
                </a:gridCol>
                <a:gridCol w="2289073">
                  <a:extLst>
                    <a:ext uri="{9D8B030D-6E8A-4147-A177-3AD203B41FA5}">
                      <a16:colId xmlns:a16="http://schemas.microsoft.com/office/drawing/2014/main" xmlns="" val="4182131518"/>
                    </a:ext>
                  </a:extLst>
                </a:gridCol>
              </a:tblGrid>
              <a:tr h="368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84" marR="9584" marT="23961" marB="239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84" marR="9584" marT="23961" marB="239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84" marR="9584" marT="23961" marB="239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235979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4195645" y="1688416"/>
            <a:ext cx="10274" cy="2382102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442399" y="997811"/>
            <a:ext cx="386144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Утверждены: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должностное лицо в составе регионального ведомственного проектного офиса, ответственное за создание и функционирование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комплекс мер (дорожная карта) по созданию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функционированию Центров «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Т-куб»;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Концепция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созданию и функционированию на территории субъекта Российской Федерации центра цифрового образования «IT-куб», в том числе: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месторасположение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Центра (адрес, площадь помещений, транспортная доступность для населения);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показателей создания и функционирования центра цифрового образования «IT-куб»;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направлений Центра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442756" y="1680447"/>
            <a:ext cx="10274" cy="2382102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4316FD8-7C3C-4850-AE57-358D46B507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80" y="53009"/>
            <a:ext cx="995175" cy="10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0" y="88581"/>
            <a:ext cx="951331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Повестка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317DEC1-9707-4A93-95B2-824386221C20}"/>
              </a:ext>
            </a:extLst>
          </p:cNvPr>
          <p:cNvSpPr/>
          <p:nvPr/>
        </p:nvSpPr>
        <p:spPr>
          <a:xfrm>
            <a:off x="0" y="957559"/>
            <a:ext cx="11149781" cy="603279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375075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endParaRPr lang="ru-RU" sz="16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16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317DEC1-9707-4A93-95B2-824386221C20}"/>
              </a:ext>
            </a:extLst>
          </p:cNvPr>
          <p:cNvSpPr/>
          <p:nvPr/>
        </p:nvSpPr>
        <p:spPr>
          <a:xfrm>
            <a:off x="125610" y="1103468"/>
            <a:ext cx="11024171" cy="44972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375075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lvl="1" algn="just"/>
            <a:endParaRPr lang="ru-RU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 Порядок сопровождения субсидиарных сущностей </a:t>
            </a:r>
            <a:r>
              <a:rPr lang="ru-RU" b="1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НПО</a:t>
            </a:r>
            <a:r>
              <a:rPr lang="ru-RU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создаваемых в 2022 году, в подсистеме </a:t>
            </a:r>
            <a:r>
              <a:rPr lang="ru-RU" b="1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сбора и </a:t>
            </a:r>
            <a:r>
              <a:rPr lang="ru-RU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консолидации данных «Система </a:t>
            </a:r>
            <a:r>
              <a:rPr lang="ru-RU" b="1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управления проектной </a:t>
            </a:r>
            <a:r>
              <a:rPr lang="ru-RU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деятельностью» </a:t>
            </a:r>
            <a:r>
              <a:rPr lang="ru-RU" b="1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Минпросвещения России </a:t>
            </a:r>
            <a:r>
              <a:rPr lang="ru-RU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(СУПД</a:t>
            </a:r>
            <a:r>
              <a:rPr lang="ru-RU" b="1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ru-RU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2. Регламент работы в модуле «Дорожные карты» по мероприятиям </a:t>
            </a:r>
            <a:r>
              <a:rPr lang="ru-RU" b="1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федеральных проектов </a:t>
            </a:r>
            <a:r>
              <a:rPr lang="ru-RU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«Современная школа» и «Цифровая образовательная среда» в 2022 </a:t>
            </a:r>
            <a:r>
              <a:rPr lang="ru-RU" b="1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году. </a:t>
            </a:r>
            <a:endParaRPr lang="ru-RU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ru-RU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3. Регламент работы с инфраструктурными листами мероприятий </a:t>
            </a:r>
            <a:r>
              <a:rPr lang="ru-RU" b="1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федеральных </a:t>
            </a:r>
            <a:r>
              <a:rPr lang="ru-RU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проектов «Современная школа» и «Цифровая образовательная среда</a:t>
            </a:r>
            <a:r>
              <a:rPr lang="ru-RU" b="1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».</a:t>
            </a:r>
          </a:p>
          <a:p>
            <a:pPr algn="just"/>
            <a:endParaRPr lang="ru-RU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4. Элементы подготовки форм отчётности для Электронного бюджета в СУПД</a:t>
            </a:r>
            <a:r>
              <a:rPr lang="ru-RU" b="1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5. Обратная связь от </a:t>
            </a:r>
            <a:r>
              <a:rPr lang="ru-RU" b="1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субъектов.</a:t>
            </a:r>
            <a:endParaRPr lang="ru-RU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44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917009"/>
              </p:ext>
            </p:extLst>
          </p:nvPr>
        </p:nvGraphicFramePr>
        <p:xfrm>
          <a:off x="509954" y="1520528"/>
          <a:ext cx="10500946" cy="47272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47721">
                  <a:extLst>
                    <a:ext uri="{9D8B030D-6E8A-4147-A177-3AD203B41FA5}">
                      <a16:colId xmlns:a16="http://schemas.microsoft.com/office/drawing/2014/main" xmlns="" val="557596716"/>
                    </a:ext>
                  </a:extLst>
                </a:gridCol>
                <a:gridCol w="3524250">
                  <a:extLst>
                    <a:ext uri="{9D8B030D-6E8A-4147-A177-3AD203B41FA5}">
                      <a16:colId xmlns:a16="http://schemas.microsoft.com/office/drawing/2014/main" xmlns="" val="184568215"/>
                    </a:ext>
                  </a:extLst>
                </a:gridCol>
                <a:gridCol w="3228975">
                  <a:extLst>
                    <a:ext uri="{9D8B030D-6E8A-4147-A177-3AD203B41FA5}">
                      <a16:colId xmlns:a16="http://schemas.microsoft.com/office/drawing/2014/main" xmlns="" val="3993737127"/>
                    </a:ext>
                  </a:extLst>
                </a:gridCol>
              </a:tblGrid>
              <a:tr h="1310595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Документы мониторинга работ по приведению площадок Центров "Точка роста" в соответствии с методическими рекомендациями Минпросвещения России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августа 2021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 мониторинг работ по приведению площадок Центров "Точка роста" в соответствии с методическими рекомендациями Минпросвещения России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августа 2021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Ежеквартальный мониторинг выполнения показателей создания и функционирования центров «Точка роста»</a:t>
                      </a:r>
                    </a:p>
                    <a:p>
                      <a:pPr algn="ctr"/>
                      <a:endParaRPr lang="ru-RU" sz="1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 октября 2021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7081847"/>
                  </a:ext>
                </a:extLst>
              </a:tr>
              <a:tr h="33556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Кировская область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Нижегородская</a:t>
                      </a:r>
                      <a:r>
                        <a:rPr lang="ru-R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область</a:t>
                      </a: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Оренбургская область</a:t>
                      </a:r>
                    </a:p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Республика Башкортостан</a:t>
                      </a:r>
                    </a:p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Республика Марий Эл</a:t>
                      </a:r>
                    </a:p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Республика Татарстан</a:t>
                      </a:r>
                    </a:p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Саратовская область</a:t>
                      </a:r>
                    </a:p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Ульяновская область</a:t>
                      </a:r>
                    </a:p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Чувашская республика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Кировская область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Нижегородская</a:t>
                      </a:r>
                      <a:r>
                        <a:rPr lang="ru-R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область</a:t>
                      </a: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Оренбургская область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Пензенская область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Республика Башкортостан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Республика Татарстан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Саратовская область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Нижегородская</a:t>
                      </a:r>
                      <a:r>
                        <a:rPr lang="ru-R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область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Пензенская область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Республика Башкортостан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Чувашская республика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646872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58298" y="20372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Создание и функционирование центров образования естественно-научной и технологической направленностей «Точка роста»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71607A4-D812-4B78-ABAF-C398D662A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9" y="126573"/>
            <a:ext cx="2071731" cy="802620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714375" y="3038475"/>
            <a:ext cx="619125" cy="4953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4362450" y="5486400"/>
            <a:ext cx="619125" cy="4953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9" name="Шестиугольник 8"/>
          <p:cNvSpPr/>
          <p:nvPr/>
        </p:nvSpPr>
        <p:spPr>
          <a:xfrm>
            <a:off x="7891462" y="5486400"/>
            <a:ext cx="619125" cy="4953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93405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471720"/>
              </p:ext>
            </p:extLst>
          </p:nvPr>
        </p:nvGraphicFramePr>
        <p:xfrm>
          <a:off x="424229" y="1806278"/>
          <a:ext cx="10665069" cy="44597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03917">
                  <a:extLst>
                    <a:ext uri="{9D8B030D-6E8A-4147-A177-3AD203B41FA5}">
                      <a16:colId xmlns:a16="http://schemas.microsoft.com/office/drawing/2014/main" xmlns="" val="557596716"/>
                    </a:ext>
                  </a:extLst>
                </a:gridCol>
                <a:gridCol w="3463304">
                  <a:extLst>
                    <a:ext uri="{9D8B030D-6E8A-4147-A177-3AD203B41FA5}">
                      <a16:colId xmlns:a16="http://schemas.microsoft.com/office/drawing/2014/main" xmlns="" val="184568215"/>
                    </a:ext>
                  </a:extLst>
                </a:gridCol>
                <a:gridCol w="3297848">
                  <a:extLst>
                    <a:ext uri="{9D8B030D-6E8A-4147-A177-3AD203B41FA5}">
                      <a16:colId xmlns:a16="http://schemas.microsoft.com/office/drawing/2014/main" xmlns="" val="3993737127"/>
                    </a:ext>
                  </a:extLst>
                </a:gridCol>
              </a:tblGrid>
              <a:tr h="136925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Документы мониторинга работ по созданию и функционированию детского технопарка «</a:t>
                      </a:r>
                      <a:r>
                        <a:rPr lang="ru-RU" sz="14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Кванториум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на базе общеобразовательного учреждения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августа 2021</a:t>
                      </a:r>
                      <a:endParaRPr lang="ru-RU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 мониторинг работы по приведению площадки Школьного «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Кванториума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в соответствие с методическими рекомендациями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Минпросвещения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России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августа 2021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Ежеквартальный мониторинг выполнения показателей создания и функционирования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Школьного «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Кванториума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600" b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 октября 2021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7081847"/>
                  </a:ext>
                </a:extLst>
              </a:tr>
              <a:tr h="284426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Республика Башкортостан</a:t>
                      </a:r>
                    </a:p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Республика Марий Эл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Республика Марий Эл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Республика Башкортостан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646872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23976" y="243022"/>
            <a:ext cx="8696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Создание и функционирование детских технопарков    «</a:t>
            </a:r>
            <a:r>
              <a:rPr lang="ru-RU" sz="2400" b="1" kern="0" dirty="0" err="1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Кванториум</a:t>
            </a:r>
            <a:r>
              <a:rPr lang="ru-RU" sz="24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» на базе общеобразовательных организаций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80980CB-707B-4FA3-85D8-2297A6451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4" y="205533"/>
            <a:ext cx="1313608" cy="6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29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425431"/>
              </p:ext>
            </p:extLst>
          </p:nvPr>
        </p:nvGraphicFramePr>
        <p:xfrm>
          <a:off x="382772" y="1406229"/>
          <a:ext cx="10665071" cy="47318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98503">
                  <a:extLst>
                    <a:ext uri="{9D8B030D-6E8A-4147-A177-3AD203B41FA5}">
                      <a16:colId xmlns:a16="http://schemas.microsoft.com/office/drawing/2014/main" xmlns="" val="557596716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xmlns="" val="2191977573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xmlns="" val="155007875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184568215"/>
                    </a:ext>
                  </a:extLst>
                </a:gridCol>
                <a:gridCol w="2313418">
                  <a:extLst>
                    <a:ext uri="{9D8B030D-6E8A-4147-A177-3AD203B41FA5}">
                      <a16:colId xmlns:a16="http://schemas.microsoft.com/office/drawing/2014/main" xmlns="" val="3993737127"/>
                    </a:ext>
                  </a:extLst>
                </a:gridCol>
              </a:tblGrid>
              <a:tr h="20953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Документы мониторинга работ по созданию и функционированию центра цифрового образования «IT-куб»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августа 2021</a:t>
                      </a:r>
                      <a:endParaRPr lang="ru-RU" sz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 мониторинг работы по приведению площадки Центра в соответствие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МР МП России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августа 2021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Получена лицензия на образовательную деятельность Центра по программам доп.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Образования детей и взрослых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августа 2021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Проведено повышение квалификации педагогических работников, реализующих образовательные программы с использованием средств обучения и воспитания Центра (по программам из реестра федерального оператора)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августа 2021</a:t>
                      </a:r>
                      <a:endParaRPr lang="ru-RU" sz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Ежеквартальный мониторинг выполнения показателей создания и функционирования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 цифрового образования «IT-куб»</a:t>
                      </a: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 октября 2021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7081847"/>
                  </a:ext>
                </a:extLst>
              </a:tr>
              <a:tr h="2080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Оренбургская область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Пензенская область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Республика Мордовия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Оренбургская область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Пензенская область</a:t>
                      </a:r>
                    </a:p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2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Республика Мордовия</a:t>
                      </a:r>
                    </a:p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Ульяновская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Пензенская область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Республика Мордовия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Удмуртская Республика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2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2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Нижегородская область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Пензенская область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2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2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646872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23976" y="243022"/>
            <a:ext cx="8696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Создание и функционирование центров цифрового образования «IT-куб»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7C52CF-215C-4EEC-AB6E-56BFFCBB36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6"/>
          <a:stretch/>
        </p:blipFill>
        <p:spPr>
          <a:xfrm>
            <a:off x="382772" y="47409"/>
            <a:ext cx="1144969" cy="10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05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989138"/>
              </p:ext>
            </p:extLst>
          </p:nvPr>
        </p:nvGraphicFramePr>
        <p:xfrm>
          <a:off x="509954" y="1588168"/>
          <a:ext cx="9575947" cy="40876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31957">
                  <a:extLst>
                    <a:ext uri="{9D8B030D-6E8A-4147-A177-3AD203B41FA5}">
                      <a16:colId xmlns:a16="http://schemas.microsoft.com/office/drawing/2014/main" xmlns="" val="557596716"/>
                    </a:ext>
                  </a:extLst>
                </a:gridCol>
                <a:gridCol w="4443990">
                  <a:extLst>
                    <a:ext uri="{9D8B030D-6E8A-4147-A177-3AD203B41FA5}">
                      <a16:colId xmlns:a16="http://schemas.microsoft.com/office/drawing/2014/main" xmlns="" val="184568215"/>
                    </a:ext>
                  </a:extLst>
                </a:gridCol>
              </a:tblGrid>
              <a:tr h="13344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Закуплено, доставлено и налажено оборудование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августа 2021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 мониторинг (фотомониторинг) хода реализации мероприятий по внедрению ЦОС в соответствии с методическими рекомендациями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августа 2021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7081847"/>
                  </a:ext>
                </a:extLst>
              </a:tr>
              <a:tr h="268561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Республика Марий Эл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Саратовская область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Ульяновская</a:t>
                      </a:r>
                      <a:r>
                        <a:rPr lang="ru-R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область</a:t>
                      </a: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Республика Марий Эл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Республика Мордовия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Республика</a:t>
                      </a:r>
                      <a:r>
                        <a:rPr lang="ru-R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Башкортостан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Саратовская область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Ульяновская</a:t>
                      </a:r>
                      <a:r>
                        <a:rPr lang="ru-R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область</a:t>
                      </a: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646872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27688" y="43747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Внедрение Цифровой образовательной среды</a:t>
            </a:r>
            <a:endParaRPr lang="ru-RU" sz="24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695325" y="3136716"/>
            <a:ext cx="619125" cy="4953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5804388" y="3136716"/>
            <a:ext cx="619125" cy="4953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14740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58212"/>
              </p:ext>
            </p:extLst>
          </p:nvPr>
        </p:nvGraphicFramePr>
        <p:xfrm>
          <a:off x="509954" y="1588168"/>
          <a:ext cx="9575947" cy="40876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31957">
                  <a:extLst>
                    <a:ext uri="{9D8B030D-6E8A-4147-A177-3AD203B41FA5}">
                      <a16:colId xmlns:a16="http://schemas.microsoft.com/office/drawing/2014/main" xmlns="" val="557596716"/>
                    </a:ext>
                  </a:extLst>
                </a:gridCol>
                <a:gridCol w="4443990">
                  <a:extLst>
                    <a:ext uri="{9D8B030D-6E8A-4147-A177-3AD203B41FA5}">
                      <a16:colId xmlns:a16="http://schemas.microsoft.com/office/drawing/2014/main" xmlns="" val="184568215"/>
                    </a:ext>
                  </a:extLst>
                </a:gridCol>
              </a:tblGrid>
              <a:tr h="13344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Закуплено, доставлено и налажено оборудование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августа 2021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 мониторинг (фотомониторинг) хода реализации мероприятий по внедрению ЦОС в соответствии с методическими рекомендациями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августа 2021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7081847"/>
                  </a:ext>
                </a:extLst>
              </a:tr>
              <a:tr h="26856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Нижегородская область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Пермский край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Пермский край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646872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89565" y="41685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Внедрение Цифровой образовательной среды (Эксперимент)</a:t>
            </a:r>
            <a:endParaRPr lang="ru-RU" sz="24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82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4456504"/>
              </p:ext>
            </p:extLst>
          </p:nvPr>
        </p:nvGraphicFramePr>
        <p:xfrm>
          <a:off x="68826" y="1229034"/>
          <a:ext cx="11120284" cy="5185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3544">
                  <a:extLst>
                    <a:ext uri="{9D8B030D-6E8A-4147-A177-3AD203B41FA5}">
                      <a16:colId xmlns:a16="http://schemas.microsoft.com/office/drawing/2014/main" xmlns="" val="198336240"/>
                    </a:ext>
                  </a:extLst>
                </a:gridCol>
                <a:gridCol w="4757256">
                  <a:extLst>
                    <a:ext uri="{9D8B030D-6E8A-4147-A177-3AD203B41FA5}">
                      <a16:colId xmlns:a16="http://schemas.microsoft.com/office/drawing/2014/main" xmlns="" val="1616211190"/>
                    </a:ext>
                  </a:extLst>
                </a:gridCol>
                <a:gridCol w="4719484">
                  <a:extLst>
                    <a:ext uri="{9D8B030D-6E8A-4147-A177-3AD203B41FA5}">
                      <a16:colId xmlns:a16="http://schemas.microsoft.com/office/drawing/2014/main" xmlns="" val="1093392229"/>
                    </a:ext>
                  </a:extLst>
                </a:gridCol>
              </a:tblGrid>
              <a:tr h="892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сущности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60" marR="5360" marT="5360" marB="0" anchor="ctr">
                    <a:solidFill>
                      <a:srgbClr val="2734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Федеральный оператор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60" marR="5360" marT="5360" marB="0" anchor="ctr">
                    <a:solidFill>
                      <a:srgbClr val="2734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Координаторы</a:t>
                      </a:r>
                      <a:r>
                        <a:rPr lang="ru-RU" sz="14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проекта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60" marR="5360" marT="5360" marB="0" anchor="ctr">
                    <a:solidFill>
                      <a:srgbClr val="273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7301760"/>
                  </a:ext>
                </a:extLst>
              </a:tr>
              <a:tr h="1003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Дети с ОВЗ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60" marR="5360" marT="536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ФГБНУ «Институт </a:t>
                      </a:r>
                      <a:b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коррекционной педагогики </a:t>
                      </a:r>
                      <a:b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РАО»</a:t>
                      </a:r>
                    </a:p>
                  </a:txBody>
                  <a:tcPr marL="5360" marR="5360" marT="536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Сухова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Екатерина Михайловна </a:t>
                      </a:r>
                      <a:endParaRPr lang="en-US" sz="16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+7 977 963 29 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71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dobroshkola@ikp.email.ru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60" marR="5360" marT="536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7128333"/>
                  </a:ext>
                </a:extLst>
              </a:tr>
              <a:tr h="1272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Центр для одарённых детей и молодежи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60" marR="5360" marT="536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УНН 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ОО Фонд «Талант и успех» </a:t>
                      </a:r>
                    </a:p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60" marR="5360" marT="536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Дубровская Елена Алексеевна </a:t>
                      </a:r>
                    </a:p>
                    <a:p>
                      <a:pPr algn="ctr" fontAlgn="b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+ 7 951 867 68 90 </a:t>
                      </a: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dubrovskaya.ea@talantiuspeh.ru</a:t>
                      </a:r>
                      <a:endParaRPr lang="ru-RU" sz="16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Романова Тамара Николаевна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7 938 878 32 86 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romanova.tn@talantiuspeh.ru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0" marR="5360" marT="536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8218349"/>
                  </a:ext>
                </a:extLst>
              </a:tr>
              <a:tr h="871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Целевая модель ДОД (РМЦ)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60" marR="5360" marT="536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ФГБУК </a:t>
                      </a: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«Всероссийский 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центр художественного </a:t>
                      </a: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творчества» 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(ВЦХТ)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60" marR="5360" marT="536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Львова Лариса Семеновна</a:t>
                      </a:r>
                      <a:endParaRPr lang="en-US" sz="18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+7- 906- 727-89-31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Larisa-lvova@mail.ru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60" marR="5360" marT="536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375493"/>
                  </a:ext>
                </a:extLst>
              </a:tr>
              <a:tr h="11461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Новые места ДОД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60" marR="5360" marT="536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ФГБОУ ДО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«Федеральный центр дополнительного образования и организации отдыха и оздоровления детей»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60" marR="5360" marT="536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Менников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Владимир Евгеньевич</a:t>
                      </a:r>
                      <a:endParaRPr lang="en-US" sz="18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+7-495-603-30-15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6"/>
                        </a:rPr>
                        <a:t>novmesta@ecobiocentre.ru</a:t>
                      </a:r>
                      <a:endParaRPr lang="en-US" sz="18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Агапкина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Наталья Ивановна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+7- 916- 130-93-58,</a:t>
                      </a:r>
                      <a:r>
                        <a:rPr lang="ru-RU" sz="180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6"/>
                        </a:rPr>
                        <a:t>novmesta@ecobiocentre.ru</a:t>
                      </a:r>
                      <a:endParaRPr lang="en-US" sz="18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60" marR="5360" marT="536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651020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E8E484F-FD65-4D54-84C2-EABD148F4384}"/>
              </a:ext>
            </a:extLst>
          </p:cNvPr>
          <p:cNvSpPr/>
          <p:nvPr/>
        </p:nvSpPr>
        <p:spPr>
          <a:xfrm>
            <a:off x="192507" y="78547"/>
            <a:ext cx="8046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55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Кураторы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A55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федеральных проектов в модуле «</a:t>
            </a:r>
            <a:r>
              <a:rPr lang="ru-RU" sz="2800" b="1" dirty="0" smtClean="0">
                <a:solidFill>
                  <a:srgbClr val="0A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Дорожные карты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A55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в СУПД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A55A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45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62003698"/>
              </p:ext>
            </p:extLst>
          </p:nvPr>
        </p:nvGraphicFramePr>
        <p:xfrm>
          <a:off x="68826" y="1229034"/>
          <a:ext cx="11120284" cy="4497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3544">
                  <a:extLst>
                    <a:ext uri="{9D8B030D-6E8A-4147-A177-3AD203B41FA5}">
                      <a16:colId xmlns:a16="http://schemas.microsoft.com/office/drawing/2014/main" xmlns="" val="198336240"/>
                    </a:ext>
                  </a:extLst>
                </a:gridCol>
                <a:gridCol w="4757256">
                  <a:extLst>
                    <a:ext uri="{9D8B030D-6E8A-4147-A177-3AD203B41FA5}">
                      <a16:colId xmlns:a16="http://schemas.microsoft.com/office/drawing/2014/main" xmlns="" val="1616211190"/>
                    </a:ext>
                  </a:extLst>
                </a:gridCol>
                <a:gridCol w="4719484">
                  <a:extLst>
                    <a:ext uri="{9D8B030D-6E8A-4147-A177-3AD203B41FA5}">
                      <a16:colId xmlns:a16="http://schemas.microsoft.com/office/drawing/2014/main" xmlns="" val="1093392229"/>
                    </a:ext>
                  </a:extLst>
                </a:gridCol>
              </a:tblGrid>
              <a:tr h="1025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сущности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60" marR="5360" marT="5360" marB="0" anchor="ctr">
                    <a:solidFill>
                      <a:srgbClr val="2734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Федеральный оператор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60" marR="5360" marT="5360" marB="0" anchor="ctr">
                    <a:solidFill>
                      <a:srgbClr val="2734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Координаторы</a:t>
                      </a:r>
                      <a:r>
                        <a:rPr lang="ru-RU" sz="14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проекта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60" marR="5360" marT="5360" marB="0" anchor="ctr">
                    <a:solidFill>
                      <a:srgbClr val="273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7301760"/>
                  </a:ext>
                </a:extLst>
              </a:tr>
              <a:tr h="13331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ЦОС</a:t>
                      </a:r>
                    </a:p>
                  </a:txBody>
                  <a:tcPr marL="5360" marR="5360" marT="536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ФГАОУ «Федеральный институт цифровой трансформации в сфере образования»</a:t>
                      </a:r>
                    </a:p>
                  </a:txBody>
                  <a:tcPr marL="5360" marR="5360" marT="536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Морозов</a:t>
                      </a:r>
                      <a:r>
                        <a:rPr lang="ru-RU" sz="18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Роман Николаевич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+7 (937) 611-33-15 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morozovrn@apkpro.ru</a:t>
                      </a:r>
                      <a:endParaRPr lang="ru-RU" sz="18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60" marR="5360" marT="536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8218349"/>
                  </a:ext>
                </a:extLst>
              </a:tr>
              <a:tr h="1387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ЦОС (эксперимент)</a:t>
                      </a:r>
                    </a:p>
                  </a:txBody>
                  <a:tcPr marL="5360" marR="5360" marT="536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60" marR="5360" marT="536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Сибагатуллина Лейсан </a:t>
                      </a:r>
                      <a:r>
                        <a:rPr lang="ru-RU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Дамировна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+7 917 913 83 86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sibagatullinald@apkpro.ru</a:t>
                      </a:r>
                      <a:endParaRPr lang="ru-RU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60" marR="5360" marT="536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375493"/>
                  </a:ext>
                </a:extLst>
              </a:tr>
              <a:tr h="752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ЦОПП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0" marR="5360" marT="536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ФГБОУ ДО «Институт развития профессионального образования»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0" marR="5360" marT="536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Огуенко</a:t>
                      </a:r>
                      <a:r>
                        <a:rPr lang="ru-RU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Наталья Петровна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+7 903 159 15 29 </a:t>
                      </a:r>
                      <a:r>
                        <a:rPr lang="en-US" sz="16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n.oguenko@firpo.ru</a:t>
                      </a:r>
                      <a:endParaRPr lang="en-US" sz="160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60" marR="5360" marT="536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9205533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E8E484F-FD65-4D54-84C2-EABD148F4384}"/>
              </a:ext>
            </a:extLst>
          </p:cNvPr>
          <p:cNvSpPr/>
          <p:nvPr/>
        </p:nvSpPr>
        <p:spPr>
          <a:xfrm>
            <a:off x="192507" y="78547"/>
            <a:ext cx="8046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55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Кураторы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A55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федеральных проектов в модуле «</a:t>
            </a:r>
            <a:r>
              <a:rPr lang="ru-RU" sz="2800" b="1" dirty="0" smtClean="0">
                <a:solidFill>
                  <a:srgbClr val="0A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Дорожные карты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A55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в СУПД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A55A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26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59746" y="130560"/>
            <a:ext cx="8376557" cy="8293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>
              <a:spcBef>
                <a:spcPts val="0"/>
              </a:spcBef>
              <a:defRPr/>
            </a:pP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Организационно-информационное сопровождение создания и функционирования федеральной сети </a:t>
            </a: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Центров «</a:t>
            </a:r>
            <a:r>
              <a:rPr lang="en-US" sz="2000" b="1" dirty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IT-</a:t>
            </a: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куб», «Точка Роста», школьный «</a:t>
            </a:r>
            <a:r>
              <a:rPr lang="ru-RU" sz="2000" b="1" dirty="0" err="1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Кванториум</a:t>
            </a: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C345730-2927-4B03-8CAA-BBC124CAE971}"/>
              </a:ext>
            </a:extLst>
          </p:cNvPr>
          <p:cNvSpPr/>
          <p:nvPr/>
        </p:nvSpPr>
        <p:spPr>
          <a:xfrm>
            <a:off x="1811445" y="1471656"/>
            <a:ext cx="42947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B32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АНТОНЕНКО Игорь Павлович,</a:t>
            </a:r>
          </a:p>
          <a:p>
            <a:r>
              <a:rPr lang="ru-RU" sz="2000" dirty="0">
                <a:solidFill>
                  <a:srgbClr val="1B32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Организационно-информационное сопровождение 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Центров «Точка Роста»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DD827C1-17B7-4265-B245-4BF8E2F21937}"/>
              </a:ext>
            </a:extLst>
          </p:cNvPr>
          <p:cNvSpPr/>
          <p:nvPr/>
        </p:nvSpPr>
        <p:spPr>
          <a:xfrm>
            <a:off x="6232666" y="1449666"/>
            <a:ext cx="29241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1B32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Контакты:</a:t>
            </a:r>
            <a:endParaRPr lang="en-US" sz="2000" b="1" dirty="0">
              <a:solidFill>
                <a:srgbClr val="1B328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1B32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+7 (960) 121-21-21 </a:t>
            </a:r>
            <a:endParaRPr lang="ru-RU" sz="2000" dirty="0">
              <a:solidFill>
                <a:srgbClr val="1B328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1B32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antonenkoip@apkpro.ru</a:t>
            </a:r>
          </a:p>
        </p:txBody>
      </p: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6001035" y="1531106"/>
            <a:ext cx="0" cy="934223"/>
          </a:xfrm>
          <a:prstGeom prst="line">
            <a:avLst/>
          </a:prstGeom>
          <a:ln w="381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93" y="1381203"/>
            <a:ext cx="1131752" cy="15333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46" y="3164523"/>
            <a:ext cx="1151699" cy="12893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11446" y="3216417"/>
            <a:ext cx="4189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B32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КУЗНЕЦОВА Ольга </a:t>
            </a:r>
            <a:r>
              <a:rPr lang="ru-RU" sz="2000" b="1" dirty="0" err="1">
                <a:solidFill>
                  <a:srgbClr val="1B32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Левоновна</a:t>
            </a:r>
            <a:r>
              <a:rPr lang="ru-RU" sz="2000" dirty="0">
                <a:solidFill>
                  <a:srgbClr val="1B32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>
                <a:solidFill>
                  <a:srgbClr val="1B32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Организационно-информационное сопровождение 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Центров «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IT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-куб»</a:t>
            </a:r>
          </a:p>
        </p:txBody>
      </p: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>
            <a:off x="6018846" y="3356858"/>
            <a:ext cx="0" cy="934223"/>
          </a:xfrm>
          <a:prstGeom prst="line">
            <a:avLst/>
          </a:prstGeom>
          <a:ln w="381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232666" y="334754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1B32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Контакты:</a:t>
            </a:r>
          </a:p>
          <a:p>
            <a:r>
              <a:rPr lang="en-US" sz="2000" dirty="0">
                <a:solidFill>
                  <a:srgbClr val="1B32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+7 (968) 274-50-02, </a:t>
            </a:r>
            <a:endParaRPr lang="ru-RU" sz="2000" dirty="0">
              <a:solidFill>
                <a:srgbClr val="1B328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1B32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kuznecovaol@apkpro.ru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F57679-EF85-485C-8098-F5765E141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4" y="4947843"/>
            <a:ext cx="1255706" cy="1379805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853020" y="4920073"/>
            <a:ext cx="46512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B32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КРЫЛОВА Наталья Александровна</a:t>
            </a:r>
            <a:r>
              <a:rPr lang="ru-RU" sz="2000" dirty="0">
                <a:solidFill>
                  <a:srgbClr val="1B32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>
                <a:solidFill>
                  <a:srgbClr val="1B32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Организационно-информационное сопровождение 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Школьных «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Кванториумов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908" y="5159167"/>
            <a:ext cx="36579" cy="957155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232666" y="51591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1B32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Контакты:</a:t>
            </a:r>
          </a:p>
          <a:p>
            <a:r>
              <a:rPr lang="en-US" sz="2000" dirty="0">
                <a:solidFill>
                  <a:srgbClr val="1B32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+7 (916) 113-32-75</a:t>
            </a:r>
          </a:p>
          <a:p>
            <a:r>
              <a:rPr lang="en-US" sz="2000" dirty="0">
                <a:solidFill>
                  <a:srgbClr val="1B32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krylovana@apkpro.ru</a:t>
            </a:r>
          </a:p>
        </p:txBody>
      </p:sp>
    </p:spTree>
    <p:extLst>
      <p:ext uri="{BB962C8B-B14F-4D97-AF65-F5344CB8AC3E}">
        <p14:creationId xmlns:p14="http://schemas.microsoft.com/office/powerpoint/2010/main" val="4155067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731" y="2533867"/>
            <a:ext cx="1043646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3. Регламент работы с инфраструктурными листами мероприятий </a:t>
            </a:r>
            <a:r>
              <a:rPr lang="ru-RU" sz="2400" b="1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федеральных </a:t>
            </a:r>
            <a:r>
              <a:rPr lang="ru-RU" sz="24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проектов «Современная школа» и «Цифровая образовательная среда».</a:t>
            </a:r>
          </a:p>
          <a:p>
            <a:pPr algn="just"/>
            <a:endParaRPr lang="ru-RU" sz="32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64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7D4C92-A3DD-4C03-B999-B49D202D01E8}"/>
              </a:ext>
            </a:extLst>
          </p:cNvPr>
          <p:cNvSpPr txBox="1">
            <a:spLocks/>
          </p:cNvSpPr>
          <p:nvPr/>
        </p:nvSpPr>
        <p:spPr>
          <a:xfrm>
            <a:off x="98101" y="123092"/>
            <a:ext cx="10062936" cy="939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2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 </a:t>
            </a:r>
            <a:r>
              <a:rPr lang="ru-RU" sz="28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НПО </a:t>
            </a:r>
            <a:r>
              <a:rPr lang="ru-RU" sz="2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</a:t>
            </a:r>
          </a:p>
          <a:p>
            <a:pPr lvl="0" algn="l"/>
            <a:r>
              <a:rPr lang="ru-RU" sz="2400" b="1" dirty="0" smtClean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Регламенты по </a:t>
            </a:r>
            <a:r>
              <a:rPr lang="ru-RU" sz="24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предоставлению заключений о соответствии </a:t>
            </a:r>
            <a:r>
              <a:rPr lang="ru-RU" sz="2400" b="1" dirty="0" smtClean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</a:t>
            </a:r>
            <a:endParaRPr lang="ru-RU" sz="2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0411B23-FC27-4346-9E12-0362A39CC160}"/>
              </a:ext>
            </a:extLst>
          </p:cNvPr>
          <p:cNvSpPr/>
          <p:nvPr/>
        </p:nvSpPr>
        <p:spPr>
          <a:xfrm>
            <a:off x="98101" y="1740878"/>
            <a:ext cx="10603522" cy="4132384"/>
          </a:xfrm>
          <a:prstGeom prst="rect">
            <a:avLst/>
          </a:prstGeom>
        </p:spPr>
        <p:txBody>
          <a:bodyPr/>
          <a:lstStyle/>
          <a:p>
            <a:pPr marL="800100" lvl="1" indent="-342900" algn="just">
              <a:lnSpc>
                <a:spcPct val="200000"/>
              </a:lnSpc>
              <a:buFontTx/>
              <a:buChar char="-"/>
            </a:pPr>
            <a:r>
              <a:rPr lang="ru-RU" sz="1900" b="1" dirty="0" smtClean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900" b="1" dirty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Точка Роста»</a:t>
            </a:r>
            <a:r>
              <a:rPr lang="ru-RU" sz="1900" dirty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900" dirty="0" smtClean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1900" dirty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Академии Минпросвещения России от 09.11.2021 № </a:t>
            </a:r>
            <a:r>
              <a:rPr lang="ru-RU" sz="1900" dirty="0" smtClean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4083</a:t>
            </a:r>
          </a:p>
          <a:p>
            <a:pPr marL="800100" lvl="1" indent="-342900" algn="just">
              <a:lnSpc>
                <a:spcPct val="200000"/>
              </a:lnSpc>
              <a:buFontTx/>
              <a:buChar char="-"/>
            </a:pPr>
            <a:r>
              <a:rPr lang="ru-RU" sz="1900" b="1" dirty="0" smtClean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«Школьный </a:t>
            </a:r>
            <a:r>
              <a:rPr lang="ru-RU" sz="1900" b="1" dirty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Кванториум»</a:t>
            </a:r>
            <a:r>
              <a:rPr lang="ru-RU" sz="1900" dirty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900" dirty="0" smtClean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1900" dirty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Академии Минпросвещения России от 09.11.2021 № </a:t>
            </a:r>
            <a:r>
              <a:rPr lang="ru-RU" sz="1900" dirty="0" smtClean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4080</a:t>
            </a:r>
          </a:p>
          <a:p>
            <a:pPr marL="800100" lvl="1" indent="-342900" algn="just">
              <a:lnSpc>
                <a:spcPct val="200000"/>
              </a:lnSpc>
              <a:buFontTx/>
              <a:buChar char="-"/>
            </a:pPr>
            <a:r>
              <a:rPr lang="ru-RU" sz="1900" b="1" dirty="0" smtClean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«ЦОС»: </a:t>
            </a:r>
            <a:r>
              <a:rPr lang="ru-RU" sz="1900" dirty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Академии Минпросвещения России от </a:t>
            </a:r>
            <a:r>
              <a:rPr lang="ru-RU" sz="1900" dirty="0" smtClean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12.11.2021 </a:t>
            </a:r>
            <a:r>
              <a:rPr lang="ru-RU" sz="1900" dirty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900" dirty="0" smtClean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4221</a:t>
            </a:r>
            <a:endParaRPr lang="ru-RU" sz="1900" dirty="0">
              <a:ln w="0"/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200000"/>
              </a:lnSpc>
              <a:buFontTx/>
              <a:buChar char="-"/>
            </a:pPr>
            <a:r>
              <a:rPr lang="ru-RU" sz="1900" b="1" dirty="0" smtClean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«ЦОС эксперимент»: </a:t>
            </a:r>
            <a:r>
              <a:rPr lang="ru-RU" sz="1900" dirty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Академии Минпросвещения России от </a:t>
            </a:r>
            <a:r>
              <a:rPr lang="ru-RU" sz="1900" dirty="0" smtClean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12.11.2021              № 4220</a:t>
            </a:r>
            <a:endParaRPr lang="ru-RU" sz="1900" b="1" dirty="0" smtClean="0">
              <a:ln w="0"/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200000"/>
              </a:lnSpc>
              <a:buFontTx/>
              <a:buChar char="-"/>
            </a:pPr>
            <a:r>
              <a:rPr lang="ru-RU" sz="19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«ИТ-Куб»</a:t>
            </a:r>
            <a:r>
              <a:rPr lang="ru-RU" sz="19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900" dirty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Академии Минпросвещения России от </a:t>
            </a:r>
            <a:r>
              <a:rPr lang="ru-RU" sz="1900" dirty="0" smtClean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17.11.2021 </a:t>
            </a:r>
            <a:r>
              <a:rPr lang="ru-RU" sz="1900" dirty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900" dirty="0" smtClean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4279</a:t>
            </a:r>
            <a:endParaRPr lang="ru-RU" sz="1900" b="1" dirty="0">
              <a:ln w="0"/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200000"/>
              </a:lnSpc>
              <a:buFontTx/>
              <a:buChar char="-"/>
            </a:pPr>
            <a:endParaRPr lang="ru-RU" sz="19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3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731" y="2533867"/>
            <a:ext cx="104364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 Порядок сопровождения субсидиарных сущностей НПО, создаваемых в 2022 году, в подсистеме сбора и консолидации данных «Система управления проектной деятельностью» Минпросвещения России (СУПД).</a:t>
            </a:r>
          </a:p>
          <a:p>
            <a:pPr algn="just"/>
            <a:endParaRPr lang="ru-RU" sz="32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256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87804" y="3686495"/>
            <a:ext cx="5652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75075"/>
                </a:solidFill>
                <a:sym typeface="Calibri"/>
              </a:rPr>
              <a:t> </a:t>
            </a:r>
            <a:endParaRPr lang="ru-RU" sz="2400" b="1" dirty="0">
              <a:solidFill>
                <a:srgbClr val="375075"/>
              </a:solidFill>
            </a:endParaRPr>
          </a:p>
          <a:p>
            <a:r>
              <a:rPr lang="ru-RU" sz="2400" b="1" dirty="0">
                <a:solidFill>
                  <a:srgbClr val="375075"/>
                </a:solidFill>
              </a:rPr>
              <a:t> </a:t>
            </a:r>
            <a:endParaRPr lang="ru-RU" sz="2400" b="1" dirty="0">
              <a:solidFill>
                <a:srgbClr val="375075"/>
              </a:solidFill>
              <a:sym typeface="Calibri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D6CC42A-FF9C-4D5C-9107-8E46BE3B88C6}"/>
              </a:ext>
            </a:extLst>
          </p:cNvPr>
          <p:cNvSpPr txBox="1">
            <a:spLocks/>
          </p:cNvSpPr>
          <p:nvPr/>
        </p:nvSpPr>
        <p:spPr>
          <a:xfrm>
            <a:off x="333656" y="72569"/>
            <a:ext cx="6835366" cy="83099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ru-RU" sz="28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64BD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56283DF-1817-4E14-BC8A-8B769E106493}"/>
              </a:ext>
            </a:extLst>
          </p:cNvPr>
          <p:cNvSpPr/>
          <p:nvPr/>
        </p:nvSpPr>
        <p:spPr>
          <a:xfrm>
            <a:off x="784585" y="3098874"/>
            <a:ext cx="3737849" cy="128103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000"/>
              </a:spcBef>
            </a:pPr>
            <a:r>
              <a:rPr lang="ru-RU" sz="28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Методическими рекомендациями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EFF0531-83F3-41F5-A002-02B1E57D213C}"/>
              </a:ext>
            </a:extLst>
          </p:cNvPr>
          <p:cNvSpPr/>
          <p:nvPr/>
        </p:nvSpPr>
        <p:spPr>
          <a:xfrm>
            <a:off x="1303902" y="3967914"/>
            <a:ext cx="2084727" cy="441275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r>
              <a:rPr lang="ru-RU" sz="16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 России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38AF2D5-D5B3-431B-854C-8CE51D06B7CA}"/>
              </a:ext>
            </a:extLst>
          </p:cNvPr>
          <p:cNvSpPr/>
          <p:nvPr/>
        </p:nvSpPr>
        <p:spPr>
          <a:xfrm>
            <a:off x="771239" y="4748362"/>
            <a:ext cx="3218870" cy="128103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000"/>
              </a:spcBef>
            </a:pPr>
            <a:r>
              <a:rPr lang="ru-RU" sz="28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Регламентом </a:t>
            </a:r>
            <a:r>
              <a:rPr lang="ru-RU" sz="2800" b="1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соответствия ИЛ</a:t>
            </a:r>
            <a:endParaRPr lang="ru-RU" sz="28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EEAFEAD-935F-453B-86FE-1A61A9C6DB54}"/>
              </a:ext>
            </a:extLst>
          </p:cNvPr>
          <p:cNvSpPr/>
          <p:nvPr/>
        </p:nvSpPr>
        <p:spPr>
          <a:xfrm>
            <a:off x="1280166" y="5757354"/>
            <a:ext cx="2808835" cy="544090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r>
              <a:rPr lang="ru-RU" sz="16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 Минпросвещения России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C60022FB-BEAB-4134-9660-68D22B2CD46F}"/>
              </a:ext>
            </a:extLst>
          </p:cNvPr>
          <p:cNvSpPr/>
          <p:nvPr/>
        </p:nvSpPr>
        <p:spPr>
          <a:xfrm>
            <a:off x="6940304" y="5834039"/>
            <a:ext cx="4190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375075"/>
                </a:solidFill>
              </a:rPr>
              <a:t>*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принимая во внимание потребности участвующих в проекте общеобразовательных организаций субъекта Российской Федерации и бюджет проекта, состоящий из субсидии из федерального бюджета и бюджетных ассигнований регионального</a:t>
            </a: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AF7D4C92-A3DD-4C03-B999-B49D202D01E8}"/>
              </a:ext>
            </a:extLst>
          </p:cNvPr>
          <p:cNvSpPr txBox="1">
            <a:spLocks/>
          </p:cNvSpPr>
          <p:nvPr/>
        </p:nvSpPr>
        <p:spPr>
          <a:xfrm>
            <a:off x="98101" y="287923"/>
            <a:ext cx="8177450" cy="6428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32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Инфраструктурные листы 2022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3E192D01-BE29-4680-9F9E-9B9110992DD8}"/>
              </a:ext>
            </a:extLst>
          </p:cNvPr>
          <p:cNvCxnSpPr>
            <a:cxnSpLocks/>
          </p:cNvCxnSpPr>
          <p:nvPr/>
        </p:nvCxnSpPr>
        <p:spPr>
          <a:xfrm flipH="1" flipV="1">
            <a:off x="7169021" y="5808085"/>
            <a:ext cx="3733565" cy="19107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5128" y="2155027"/>
            <a:ext cx="3624819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Руководствуясь:</a:t>
            </a:r>
          </a:p>
          <a:p>
            <a:pPr algn="just"/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86660" y="4411352"/>
            <a:ext cx="3905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Подсистеме «Управление инфраструктурными листами» системы управления проектной деятельностью СУПД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373383" y="3208263"/>
            <a:ext cx="614421" cy="114566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3772B73-8B7C-4C5D-BBEC-159B8AE05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199" y="3201611"/>
            <a:ext cx="2938604" cy="107500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34543" y="1299222"/>
            <a:ext cx="5293309" cy="46166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КООРДИНАТОР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75725" y="2155027"/>
            <a:ext cx="450049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 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инфраструктурный лист*: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B56283DF-1817-4E14-BC8A-8B769E106493}"/>
              </a:ext>
            </a:extLst>
          </p:cNvPr>
          <p:cNvSpPr/>
          <p:nvPr/>
        </p:nvSpPr>
        <p:spPr>
          <a:xfrm>
            <a:off x="333656" y="3299263"/>
            <a:ext cx="349443" cy="54245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000"/>
              </a:spcBef>
            </a:pPr>
            <a:r>
              <a:rPr lang="ru-RU" sz="28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B56283DF-1817-4E14-BC8A-8B769E106493}"/>
              </a:ext>
            </a:extLst>
          </p:cNvPr>
          <p:cNvSpPr/>
          <p:nvPr/>
        </p:nvSpPr>
        <p:spPr>
          <a:xfrm>
            <a:off x="333656" y="4846430"/>
            <a:ext cx="349443" cy="54245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000"/>
              </a:spcBef>
            </a:pPr>
            <a:r>
              <a:rPr lang="ru-RU" sz="28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303902" y="1988223"/>
            <a:ext cx="8138962" cy="670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61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383" y="206291"/>
            <a:ext cx="10074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44083">
              <a:spcBef>
                <a:spcPct val="0"/>
              </a:spcBef>
              <a:defRPr/>
            </a:pPr>
            <a:r>
              <a:rPr lang="ru-RU" sz="3200" b="1" cap="small" dirty="0" smtClean="0">
                <a:solidFill>
                  <a:srgbClr val="0072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Сроки по работе с инфраструктурными листами</a:t>
            </a:r>
            <a:endParaRPr lang="ru-RU" sz="3200" b="1" cap="small" dirty="0">
              <a:solidFill>
                <a:srgbClr val="0072B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398477" y="2164769"/>
          <a:ext cx="5618285" cy="4185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314">
                  <a:extLst>
                    <a:ext uri="{9D8B030D-6E8A-4147-A177-3AD203B41FA5}">
                      <a16:colId xmlns:a16="http://schemas.microsoft.com/office/drawing/2014/main" xmlns="" val="2629452109"/>
                    </a:ext>
                  </a:extLst>
                </a:gridCol>
                <a:gridCol w="2644911">
                  <a:extLst>
                    <a:ext uri="{9D8B030D-6E8A-4147-A177-3AD203B41FA5}">
                      <a16:colId xmlns:a16="http://schemas.microsoft.com/office/drawing/2014/main" xmlns="" val="844564073"/>
                    </a:ext>
                  </a:extLst>
                </a:gridCol>
                <a:gridCol w="1208110">
                  <a:extLst>
                    <a:ext uri="{9D8B030D-6E8A-4147-A177-3AD203B41FA5}">
                      <a16:colId xmlns:a16="http://schemas.microsoft.com/office/drawing/2014/main" xmlns="" val="2847037799"/>
                    </a:ext>
                  </a:extLst>
                </a:gridCol>
                <a:gridCol w="1094950">
                  <a:extLst>
                    <a:ext uri="{9D8B030D-6E8A-4147-A177-3AD203B41FA5}">
                      <a16:colId xmlns:a16="http://schemas.microsoft.com/office/drawing/2014/main" xmlns="" val="234826679"/>
                    </a:ext>
                  </a:extLst>
                </a:gridCol>
              </a:tblGrid>
              <a:tr h="1686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этапа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Наименование этапа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Планируемые даты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2299216"/>
                  </a:ext>
                </a:extLst>
              </a:tr>
              <a:tr h="505957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0" dirty="0">
                        <a:solidFill>
                          <a:srgbClr val="375075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0" dirty="0">
                        <a:solidFill>
                          <a:srgbClr val="375075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Дата начала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Дата окончания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1511780"/>
                  </a:ext>
                </a:extLst>
              </a:tr>
              <a:tr h="4336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Формирование РВПО ИЛ и направление в </a:t>
                      </a:r>
                      <a:r>
                        <a:rPr lang="ru-RU" sz="1200" b="1" u="none" strike="noStrike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ФПО </a:t>
                      </a: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на рассмотрение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22.11.2021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10.12.2021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17258002"/>
                  </a:ext>
                </a:extLst>
              </a:tr>
              <a:tr h="289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Рассмотрение ИЛ </a:t>
                      </a:r>
                      <a:r>
                        <a:rPr lang="ru-RU" sz="1200" b="1" u="none" strike="noStrike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ФПО </a:t>
                      </a: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13.12.2021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24.12.2021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0582495"/>
                  </a:ext>
                </a:extLst>
              </a:tr>
              <a:tr h="722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Доработка ИЛ (устранение замечаний)_РВПО и направление в адрес </a:t>
                      </a:r>
                      <a:r>
                        <a:rPr lang="ru-RU" sz="1200" b="1" u="none" strike="noStrike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ФПО </a:t>
                      </a: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для повторного рассмотрения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27.12.2021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31.12.2021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6544973"/>
                  </a:ext>
                </a:extLst>
              </a:tr>
              <a:tr h="4336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Повторное рассмотрение </a:t>
                      </a:r>
                      <a:r>
                        <a:rPr lang="ru-RU" sz="1200" b="1" u="none" strike="noStrike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ФПО </a:t>
                      </a: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ИЛ (при необходимости)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10.01.2022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14.01.2022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6358447"/>
                  </a:ext>
                </a:extLst>
              </a:tr>
              <a:tr h="722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Направление РВПО в адрес </a:t>
                      </a:r>
                      <a:r>
                        <a:rPr lang="ru-RU" sz="1200" b="1" u="none" strike="noStrike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ФО/ВПО </a:t>
                      </a: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запроса о </a:t>
                      </a:r>
                      <a:r>
                        <a:rPr lang="ru-RU" sz="1200" b="1" u="none" strike="noStrike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предоставлении заключений о соответствии </a:t>
                      </a: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ИЛ _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E-mail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17.01.2022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21.01.2022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713032"/>
                  </a:ext>
                </a:extLst>
              </a:tr>
              <a:tr h="4336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Направление </a:t>
                      </a:r>
                      <a:r>
                        <a:rPr lang="ru-RU" sz="1200" b="1" u="none" strike="noStrike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ФО/ВПО </a:t>
                      </a: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в адрес РВПО </a:t>
                      </a:r>
                      <a:r>
                        <a:rPr lang="ru-RU" sz="1200" b="1" u="none" strike="noStrike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заключений о соответствии </a:t>
                      </a: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ИЛ</a:t>
                      </a:r>
                      <a:r>
                        <a:rPr lang="en-US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_ </a:t>
                      </a:r>
                      <a:r>
                        <a:rPr lang="en-US" sz="1200" b="1" u="none" strike="noStrike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E-mail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24.01.2022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28.01.2022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176177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73988" y="1333772"/>
            <a:ext cx="4347482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844083">
              <a:spcBef>
                <a:spcPct val="0"/>
              </a:spcBef>
              <a:defRPr/>
            </a:pPr>
            <a:r>
              <a:rPr lang="ru-RU" sz="1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Регламентированные сроки обработки документов Федеральным </a:t>
            </a:r>
            <a:r>
              <a:rPr lang="ru-RU" sz="16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оператором / Ведомственным проектным офисом: </a:t>
            </a:r>
            <a:endParaRPr lang="ru-RU" sz="16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988" y="2487711"/>
            <a:ext cx="4219148" cy="3539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7175" indent="-257175" algn="just">
              <a:buClr>
                <a:srgbClr val="64BDE1"/>
              </a:buClr>
              <a:buFont typeface="+mj-lt"/>
              <a:buAutoNum type="arabicPeriod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Первичное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рассмотрение ИЛ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ФПО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СУПД НПО -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рабочих дней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57175" indent="-257175" algn="just">
              <a:buClr>
                <a:srgbClr val="64BDE1"/>
              </a:buClr>
              <a:buFont typeface="+mj-lt"/>
              <a:buAutoNum type="arabicPeriod"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Рассмотрение ИЛ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ФПО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СУПД НПО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 устранения замечаний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не более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рабочих дней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57175" indent="-257175" algn="just">
              <a:buClr>
                <a:srgbClr val="64BDE1"/>
              </a:buClr>
              <a:buFont typeface="+mj-lt"/>
              <a:buAutoNum type="arabicPeriod"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Направление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ФО/ВПО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письма с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Заключением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соответствии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 -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не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более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рабочих дней</a:t>
            </a:r>
          </a:p>
          <a:p>
            <a:pPr algn="just">
              <a:buClr>
                <a:srgbClr val="64BDE1"/>
              </a:buClr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buClr>
                <a:srgbClr val="64BDE1"/>
              </a:buClr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Сроки направления документов Региональным координатором рассчитываются самостоятельно, 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УЧИТЫВАЯ </a:t>
            </a:r>
            <a:r>
              <a:rPr lang="ru-RU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заявленные </a:t>
            </a:r>
            <a:r>
              <a:rPr lang="ru-RU" sz="14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ФО/ВПО </a:t>
            </a:r>
            <a:r>
              <a:rPr lang="ru-RU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сроки для обработки документов, необходимости подготовки конкурсной документации и планируемой датой объявления закупок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400" b="1" i="1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40796" y="1336777"/>
            <a:ext cx="6022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>
              <a:spcBef>
                <a:spcPct val="0"/>
              </a:spcBef>
              <a:defRPr/>
            </a:pPr>
            <a:r>
              <a:rPr lang="ru-RU" sz="1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Рекомендуемые расчетные сроки этапов</a:t>
            </a:r>
          </a:p>
          <a:p>
            <a:pPr algn="ctr" defTabSz="844083">
              <a:spcBef>
                <a:spcPct val="0"/>
              </a:spcBef>
              <a:defRPr/>
            </a:pPr>
            <a:r>
              <a:rPr lang="ru-RU" sz="1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работе с инфраструктурными листами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34549" y="4352193"/>
            <a:ext cx="3426360" cy="2810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73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FD6CC42A-FF9C-4D5C-9107-8E46BE3B88C6}"/>
              </a:ext>
            </a:extLst>
          </p:cNvPr>
          <p:cNvSpPr txBox="1">
            <a:spLocks/>
          </p:cNvSpPr>
          <p:nvPr/>
        </p:nvSpPr>
        <p:spPr>
          <a:xfrm>
            <a:off x="246776" y="351974"/>
            <a:ext cx="9293150" cy="48329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«Управление инфраструктурными листами» СУПД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F398666D-4C2F-49E6-9502-AE91BA8B1695}"/>
              </a:ext>
            </a:extLst>
          </p:cNvPr>
          <p:cNvSpPr/>
          <p:nvPr/>
        </p:nvSpPr>
        <p:spPr>
          <a:xfrm>
            <a:off x="246776" y="2538991"/>
            <a:ext cx="6233154" cy="350132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Создание, утверждение и редактирование на уровне РВПО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Проверка на уровне ФПО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Просмотр истории действий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Осуществление необходимых расчетов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Статусы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Указание комментариев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Экспорт в форматах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docx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xlsx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56283DF-1817-4E14-BC8A-8B769E106493}"/>
              </a:ext>
            </a:extLst>
          </p:cNvPr>
          <p:cNvSpPr/>
          <p:nvPr/>
        </p:nvSpPr>
        <p:spPr>
          <a:xfrm>
            <a:off x="246776" y="1354148"/>
            <a:ext cx="6233154" cy="90667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Функциональные возможности работы с инфраструктурными листами: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398666D-4C2F-49E6-9502-AE91BA8B1695}"/>
              </a:ext>
            </a:extLst>
          </p:cNvPr>
          <p:cNvSpPr/>
          <p:nvPr/>
        </p:nvSpPr>
        <p:spPr>
          <a:xfrm>
            <a:off x="7033991" y="4091557"/>
            <a:ext cx="3239374" cy="691319"/>
          </a:xfrm>
          <a:prstGeom prst="rect">
            <a:avLst/>
          </a:prstGeom>
          <a:solidFill>
            <a:srgbClr val="0070C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инструкцию по работе в модуле: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520" y="4832013"/>
            <a:ext cx="1699358" cy="169935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398666D-4C2F-49E6-9502-AE91BA8B1695}"/>
              </a:ext>
            </a:extLst>
          </p:cNvPr>
          <p:cNvSpPr/>
          <p:nvPr/>
        </p:nvSpPr>
        <p:spPr>
          <a:xfrm>
            <a:off x="7176800" y="1354148"/>
            <a:ext cx="2960848" cy="984606"/>
          </a:xfrm>
          <a:prstGeom prst="rect">
            <a:avLst/>
          </a:prstGeom>
          <a:solidFill>
            <a:srgbClr val="0070C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обучающее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работе в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модуле: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6753720" y="1565493"/>
            <a:ext cx="2160" cy="466799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254" y="2357905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35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2BD1B3-4910-47E5-A2BE-6A29F86DFDC6}"/>
              </a:ext>
            </a:extLst>
          </p:cNvPr>
          <p:cNvSpPr txBox="1">
            <a:spLocks/>
          </p:cNvSpPr>
          <p:nvPr/>
        </p:nvSpPr>
        <p:spPr>
          <a:xfrm>
            <a:off x="210450" y="316523"/>
            <a:ext cx="8019150" cy="6945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«Управление инфраструктурными листами» СУПД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846A560-46D8-4515-86CB-A780D4F74C7E}"/>
              </a:ext>
            </a:extLst>
          </p:cNvPr>
          <p:cNvSpPr/>
          <p:nvPr/>
        </p:nvSpPr>
        <p:spPr>
          <a:xfrm>
            <a:off x="210450" y="2392784"/>
            <a:ext cx="4836335" cy="113379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РВПО1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РВПО2</a:t>
            </a:r>
            <a:r>
              <a:rPr lang="ru-RU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3ACD9EB-A3CF-4615-9EFB-2486C8389F74}"/>
              </a:ext>
            </a:extLst>
          </p:cNvPr>
          <p:cNvSpPr/>
          <p:nvPr/>
        </p:nvSpPr>
        <p:spPr>
          <a:xfrm>
            <a:off x="214646" y="1303493"/>
            <a:ext cx="8269931" cy="92516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Роли сотрудников РВПО и ФПО ответственных за инфраструктурные листы*: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D297B0B-885B-4CB5-9086-12B16CEBC063}"/>
              </a:ext>
            </a:extLst>
          </p:cNvPr>
          <p:cNvSpPr/>
          <p:nvPr/>
        </p:nvSpPr>
        <p:spPr>
          <a:xfrm>
            <a:off x="3523450" y="2389095"/>
            <a:ext cx="3651389" cy="827638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ФПО1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содержания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ФПО2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F7546C-5888-464D-A514-0BC1C7B64CCC}"/>
              </a:ext>
            </a:extLst>
          </p:cNvPr>
          <p:cNvSpPr txBox="1"/>
          <p:nvPr/>
        </p:nvSpPr>
        <p:spPr>
          <a:xfrm>
            <a:off x="341201" y="4790137"/>
            <a:ext cx="1073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РВПО1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CDF5BD-A504-4C70-9C58-DEC7F56DA773}"/>
              </a:ext>
            </a:extLst>
          </p:cNvPr>
          <p:cNvSpPr txBox="1"/>
          <p:nvPr/>
        </p:nvSpPr>
        <p:spPr>
          <a:xfrm>
            <a:off x="1967675" y="4790137"/>
            <a:ext cx="10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РВПО2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DAA624F-E9AA-4527-972E-228279DEC631}"/>
              </a:ext>
            </a:extLst>
          </p:cNvPr>
          <p:cNvSpPr txBox="1"/>
          <p:nvPr/>
        </p:nvSpPr>
        <p:spPr>
          <a:xfrm>
            <a:off x="3486247" y="4785392"/>
            <a:ext cx="1467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ФПО1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80CA51-6F4C-4FCD-856D-E4ACADDC25CB}"/>
              </a:ext>
            </a:extLst>
          </p:cNvPr>
          <p:cNvSpPr txBox="1"/>
          <p:nvPr/>
        </p:nvSpPr>
        <p:spPr>
          <a:xfrm>
            <a:off x="4860700" y="4785392"/>
            <a:ext cx="1460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ФПО2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ADF3648-569E-4944-8F8B-5DFA4FF02ACD}"/>
              </a:ext>
            </a:extLst>
          </p:cNvPr>
          <p:cNvSpPr/>
          <p:nvPr/>
        </p:nvSpPr>
        <p:spPr>
          <a:xfrm>
            <a:off x="210450" y="3729865"/>
            <a:ext cx="8019150" cy="75767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предварительного рассмотрения ИЛ на соответствие единой технологической среде НПО: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2CC1C8DF-5184-4D38-ADE3-31347226AFDC}"/>
              </a:ext>
            </a:extLst>
          </p:cNvPr>
          <p:cNvCxnSpPr/>
          <p:nvPr/>
        </p:nvCxnSpPr>
        <p:spPr>
          <a:xfrm flipH="1">
            <a:off x="1435507" y="4980702"/>
            <a:ext cx="51108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86642CE4-BE88-4F4E-B024-D702B30A846F}"/>
              </a:ext>
            </a:extLst>
          </p:cNvPr>
          <p:cNvCxnSpPr/>
          <p:nvPr/>
        </p:nvCxnSpPr>
        <p:spPr>
          <a:xfrm flipV="1">
            <a:off x="1435507" y="5085839"/>
            <a:ext cx="511089" cy="474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0C4E60E-3ABA-4E78-A20B-88F42FD9F6C5}"/>
              </a:ext>
            </a:extLst>
          </p:cNvPr>
          <p:cNvSpPr txBox="1"/>
          <p:nvPr/>
        </p:nvSpPr>
        <p:spPr>
          <a:xfrm>
            <a:off x="3116385" y="5480308"/>
            <a:ext cx="193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доработку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31DF8A4C-76DC-4F97-926A-4D1331183403}"/>
              </a:ext>
            </a:extLst>
          </p:cNvPr>
          <p:cNvCxnSpPr/>
          <p:nvPr/>
        </p:nvCxnSpPr>
        <p:spPr>
          <a:xfrm flipV="1">
            <a:off x="210450" y="3526580"/>
            <a:ext cx="7561950" cy="4008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86642CE4-BE88-4F4E-B024-D702B30A846F}"/>
              </a:ext>
            </a:extLst>
          </p:cNvPr>
          <p:cNvCxnSpPr/>
          <p:nvPr/>
        </p:nvCxnSpPr>
        <p:spPr>
          <a:xfrm flipV="1">
            <a:off x="3040902" y="4985447"/>
            <a:ext cx="511089" cy="474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86642CE4-BE88-4F4E-B024-D702B30A846F}"/>
              </a:ext>
            </a:extLst>
          </p:cNvPr>
          <p:cNvCxnSpPr/>
          <p:nvPr/>
        </p:nvCxnSpPr>
        <p:spPr>
          <a:xfrm flipV="1">
            <a:off x="4349611" y="4980702"/>
            <a:ext cx="511089" cy="474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stCxn id="12" idx="2"/>
          </p:cNvCxnSpPr>
          <p:nvPr/>
        </p:nvCxnSpPr>
        <p:spPr>
          <a:xfrm rot="5400000" flipH="1">
            <a:off x="3960642" y="3555195"/>
            <a:ext cx="55307" cy="3205309"/>
          </a:xfrm>
          <a:prstGeom prst="bentConnector4">
            <a:avLst>
              <a:gd name="adj1" fmla="val -413329"/>
              <a:gd name="adj2" fmla="val 100107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C60022FB-BEAB-4134-9660-68D22B2CD46F}"/>
              </a:ext>
            </a:extLst>
          </p:cNvPr>
          <p:cNvSpPr/>
          <p:nvPr/>
        </p:nvSpPr>
        <p:spPr>
          <a:xfrm>
            <a:off x="8307242" y="1744706"/>
            <a:ext cx="28765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НЕ ПРЕДОСТАВИЛИ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актуальную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информацию о пользователях РВПО для работы в Модуле «Управление инфраструктурными листами» СУПД (письмо Федерального оператора от 22.10.2021 № 3833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Астраханская область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Еврейская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Калмыкия</a:t>
            </a:r>
          </a:p>
          <a:p>
            <a:endParaRPr lang="ru-RU" sz="1200" dirty="0" smtClean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дальнейшем, при наличии потребности Регионального координатора во внесении изменений в права доступа у сотрудников, ответственных за работу в Модуле «Управление инфраструктурными листами» СУПД, необходимо направлять в адрес Федерального оператора письмо по адресу электронной почты </a:t>
            </a:r>
            <a:r>
              <a:rPr lang="ru-RU" sz="1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npo@apkpro.ru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«Об изменении прав доступа» с указанием причин изменения.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3E192D01-BE29-4680-9F9E-9B9110992DD8}"/>
              </a:ext>
            </a:extLst>
          </p:cNvPr>
          <p:cNvCxnSpPr>
            <a:cxnSpLocks/>
          </p:cNvCxnSpPr>
          <p:nvPr/>
        </p:nvCxnSpPr>
        <p:spPr>
          <a:xfrm flipH="1" flipV="1">
            <a:off x="8209415" y="2421946"/>
            <a:ext cx="4724" cy="2994116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050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40BF2C-2139-425B-B0C5-33104DD406CD}"/>
              </a:ext>
            </a:extLst>
          </p:cNvPr>
          <p:cNvSpPr txBox="1"/>
          <p:nvPr/>
        </p:nvSpPr>
        <p:spPr>
          <a:xfrm>
            <a:off x="237392" y="254496"/>
            <a:ext cx="843481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44083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Варианты оснащения создаваемых в 2022 г. центров_ проекты «Точка Роста» и «Школьный Кванториум»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171" y="4131680"/>
            <a:ext cx="1956335" cy="70788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ШКОЛЬНЫЙ КВАНТОРИУМ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65100" y="6239621"/>
            <a:ext cx="71229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оснащаемых Точек Роста / Школьных Кванториумов должно соответствовать показателю, указанному в Соглашении о предоставлении субсидии из федерального бюджета.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332033-B5FD-46C7-93D1-06A8150C91C2}"/>
              </a:ext>
            </a:extLst>
          </p:cNvPr>
          <p:cNvSpPr txBox="1"/>
          <p:nvPr/>
        </p:nvSpPr>
        <p:spPr>
          <a:xfrm>
            <a:off x="3954029" y="1695833"/>
            <a:ext cx="591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92C0E8-7727-4625-B1CE-F5E9B1D8285B}"/>
              </a:ext>
            </a:extLst>
          </p:cNvPr>
          <p:cNvSpPr txBox="1"/>
          <p:nvPr/>
        </p:nvSpPr>
        <p:spPr>
          <a:xfrm>
            <a:off x="4549863" y="3629715"/>
            <a:ext cx="2574901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Обязательные направления</a:t>
            </a:r>
          </a:p>
          <a:p>
            <a:pPr algn="r"/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7462BA14-91BA-4446-BA01-9E679F4DAD20}"/>
              </a:ext>
            </a:extLst>
          </p:cNvPr>
          <p:cNvGraphicFramePr>
            <a:graphicFrameLocks noGrp="1"/>
          </p:cNvGraphicFramePr>
          <p:nvPr/>
        </p:nvGraphicFramePr>
        <p:xfrm>
          <a:off x="4326914" y="4193688"/>
          <a:ext cx="2797850" cy="92123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97850">
                  <a:extLst>
                    <a:ext uri="{9D8B030D-6E8A-4147-A177-3AD203B41FA5}">
                      <a16:colId xmlns:a16="http://schemas.microsoft.com/office/drawing/2014/main" xmlns="" val="3299845815"/>
                    </a:ext>
                  </a:extLst>
                </a:gridCol>
              </a:tblGrid>
              <a:tr h="202304">
                <a:tc>
                  <a:txBody>
                    <a:bodyPr/>
                    <a:lstStyle/>
                    <a:p>
                      <a:pPr marL="0" indent="0" algn="r" fontAlgn="t">
                        <a:buFont typeface="Arial" panose="020B0604020202020204" pitchFamily="34" charset="0"/>
                        <a:buNone/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Естественнонаучный профиль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07228311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0" indent="0" algn="r" fontAlgn="t">
                        <a:buFont typeface="Arial" panose="020B0604020202020204" pitchFamily="34" charset="0"/>
                        <a:buNone/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Технологический профиль. РОБО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68941463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0" indent="0" algn="r" fontAlgn="t">
                        <a:buFont typeface="Arial" panose="020B0604020202020204" pitchFamily="34" charset="0"/>
                        <a:buNone/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Технологический профиль. БИО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27932313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0" indent="0" algn="r" fontAlgn="t">
                        <a:buFont typeface="Arial" panose="020B0604020202020204" pitchFamily="34" charset="0"/>
                        <a:buNone/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Компьютерное и презентационное оборудование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331875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8074E7-07F9-4077-8E7F-ABCF2823BAAD}"/>
              </a:ext>
            </a:extLst>
          </p:cNvPr>
          <p:cNvSpPr txBox="1"/>
          <p:nvPr/>
        </p:nvSpPr>
        <p:spPr>
          <a:xfrm>
            <a:off x="7279182" y="1680381"/>
            <a:ext cx="574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C202E8-C887-4869-A394-0ABCCD8358FF}"/>
              </a:ext>
            </a:extLst>
          </p:cNvPr>
          <p:cNvSpPr txBox="1"/>
          <p:nvPr/>
        </p:nvSpPr>
        <p:spPr>
          <a:xfrm>
            <a:off x="8015280" y="3670015"/>
            <a:ext cx="276113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направления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выбору субъекта РФ)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74E7C4C6-DBA4-47C3-8683-38A2F79BAE1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15733" y="4200527"/>
          <a:ext cx="1760686" cy="8095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60686">
                  <a:extLst>
                    <a:ext uri="{9D8B030D-6E8A-4147-A177-3AD203B41FA5}">
                      <a16:colId xmlns:a16="http://schemas.microsoft.com/office/drawing/2014/main" xmlns="" val="3287407046"/>
                    </a:ext>
                  </a:extLst>
                </a:gridCol>
              </a:tblGrid>
              <a:tr h="13490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ХАЙТЕК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01379122"/>
                  </a:ext>
                </a:extLst>
              </a:tr>
              <a:tr h="16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ЭЛЕКТРОЭНЕРГЕТИКА</a:t>
                      </a:r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вместо энерджи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0171611"/>
                  </a:ext>
                </a:extLst>
              </a:tr>
              <a:tr h="16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ГЕО-АЭРО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58375105"/>
                  </a:ext>
                </a:extLst>
              </a:tr>
              <a:tr h="16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0895672"/>
                  </a:ext>
                </a:extLst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>
            <a:off x="2649125" y="3175752"/>
            <a:ext cx="8138962" cy="670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535458" y="5463846"/>
            <a:ext cx="5184780" cy="824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127631" y="5526281"/>
            <a:ext cx="66604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координаторы при формировании ИЛ вправе обеспечивать количество и технические характеристики оборудования, превышающие установленные Рекомендованными примерными перечнями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02981" y="4849319"/>
            <a:ext cx="2085106" cy="5078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900" i="1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 частичная комплектация, исходя из образовательных потребностей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C10C9D3-0313-4BC1-9419-E2156814677D}"/>
              </a:ext>
            </a:extLst>
          </p:cNvPr>
          <p:cNvSpPr/>
          <p:nvPr/>
        </p:nvSpPr>
        <p:spPr>
          <a:xfrm>
            <a:off x="5535458" y="5121257"/>
            <a:ext cx="1585610" cy="2308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900" i="1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 комплектация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5B83747-E8EA-4836-8050-4F946485882E}"/>
              </a:ext>
            </a:extLst>
          </p:cNvPr>
          <p:cNvSpPr txBox="1"/>
          <p:nvPr/>
        </p:nvSpPr>
        <p:spPr>
          <a:xfrm>
            <a:off x="237392" y="2705976"/>
            <a:ext cx="2202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единой технологической </a:t>
            </a:r>
          </a:p>
          <a:p>
            <a:r>
              <a:rPr lang="ru-RU" sz="1400" i="1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среды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170" y="1526493"/>
            <a:ext cx="1956335" cy="70788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ТОЧКА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3F60FE5-7664-4E09-94EF-F93A3652D897}"/>
              </a:ext>
            </a:extLst>
          </p:cNvPr>
          <p:cNvSpPr txBox="1"/>
          <p:nvPr/>
        </p:nvSpPr>
        <p:spPr>
          <a:xfrm>
            <a:off x="2629505" y="1339327"/>
            <a:ext cx="1348578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поставки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092C0E8-7727-4625-B1CE-F5E9B1D8285B}"/>
              </a:ext>
            </a:extLst>
          </p:cNvPr>
          <p:cNvSpPr txBox="1"/>
          <p:nvPr/>
        </p:nvSpPr>
        <p:spPr>
          <a:xfrm>
            <a:off x="4549863" y="1224048"/>
            <a:ext cx="2574901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Базовая (обязательная) часть</a:t>
            </a:r>
          </a:p>
          <a:p>
            <a:pPr algn="r"/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3C202E8-C887-4869-A394-0ABCCD8358FF}"/>
              </a:ext>
            </a:extLst>
          </p:cNvPr>
          <p:cNvSpPr txBox="1"/>
          <p:nvPr/>
        </p:nvSpPr>
        <p:spPr>
          <a:xfrm>
            <a:off x="8015280" y="1218716"/>
            <a:ext cx="276113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оборудование</a:t>
            </a:r>
          </a:p>
          <a:p>
            <a:pPr algn="r"/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xmlns="" id="{7462BA14-91BA-4446-BA01-9E679F4DAD20}"/>
              </a:ext>
            </a:extLst>
          </p:cNvPr>
          <p:cNvGraphicFramePr>
            <a:graphicFrameLocks noGrp="1"/>
          </p:cNvGraphicFramePr>
          <p:nvPr/>
        </p:nvGraphicFramePr>
        <p:xfrm>
          <a:off x="4313506" y="1736473"/>
          <a:ext cx="2807562" cy="40460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07562">
                  <a:extLst>
                    <a:ext uri="{9D8B030D-6E8A-4147-A177-3AD203B41FA5}">
                      <a16:colId xmlns:a16="http://schemas.microsoft.com/office/drawing/2014/main" xmlns="" val="3299845815"/>
                    </a:ext>
                  </a:extLst>
                </a:gridCol>
              </a:tblGrid>
              <a:tr h="202304">
                <a:tc>
                  <a:txBody>
                    <a:bodyPr/>
                    <a:lstStyle/>
                    <a:p>
                      <a:pPr marL="0" indent="0" algn="r" fontAlgn="t">
                        <a:buFont typeface="Arial" panose="020B0604020202020204" pitchFamily="34" charset="0"/>
                        <a:buNone/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Естественнонаучная направленность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07228311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0" indent="0" algn="r" fontAlgn="t">
                        <a:buFont typeface="Arial" panose="020B0604020202020204" pitchFamily="34" charset="0"/>
                        <a:buNone/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Компьютерное оборудование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3318755"/>
                  </a:ext>
                </a:extLst>
              </a:tr>
            </a:tbl>
          </a:graphicData>
        </a:graphic>
      </p:graphicFrame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xmlns="" id="{7462BA14-91BA-4446-BA01-9E679F4DAD20}"/>
              </a:ext>
            </a:extLst>
          </p:cNvPr>
          <p:cNvGraphicFramePr>
            <a:graphicFrameLocks noGrp="1"/>
          </p:cNvGraphicFramePr>
          <p:nvPr/>
        </p:nvGraphicFramePr>
        <p:xfrm>
          <a:off x="7978569" y="1735093"/>
          <a:ext cx="2797850" cy="5930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97850">
                  <a:extLst>
                    <a:ext uri="{9D8B030D-6E8A-4147-A177-3AD203B41FA5}">
                      <a16:colId xmlns:a16="http://schemas.microsoft.com/office/drawing/2014/main" xmlns="" val="3299845815"/>
                    </a:ext>
                  </a:extLst>
                </a:gridCol>
              </a:tblGrid>
              <a:tr h="188473">
                <a:tc>
                  <a:txBody>
                    <a:bodyPr/>
                    <a:lstStyle/>
                    <a:p>
                      <a:pPr marL="0" indent="0" algn="r" fontAlgn="t">
                        <a:buFont typeface="Arial" panose="020B0604020202020204" pitchFamily="34" charset="0"/>
                        <a:buNone/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Естественнонаучная направленность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07228311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0" indent="0" algn="r" fontAlgn="t">
                        <a:buFont typeface="Arial" panose="020B0604020202020204" pitchFamily="34" charset="0"/>
                        <a:buNone/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Технологическая направленность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68941463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0" indent="0" algn="r" fontAlgn="t">
                        <a:buFont typeface="Arial" panose="020B0604020202020204" pitchFamily="34" charset="0"/>
                        <a:buNone/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Компьютерное оборудование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3318755"/>
                  </a:ext>
                </a:extLst>
              </a:tr>
            </a:tbl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DC10C9D3-0313-4BC1-9419-E2156814677D}"/>
              </a:ext>
            </a:extLst>
          </p:cNvPr>
          <p:cNvSpPr/>
          <p:nvPr/>
        </p:nvSpPr>
        <p:spPr>
          <a:xfrm>
            <a:off x="5229310" y="2533740"/>
            <a:ext cx="1891758" cy="2308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900" i="1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 комплектация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44730" y="2395240"/>
            <a:ext cx="2646975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900" i="1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 частичная комплектация, исходя из образовательных потребностей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08074E7-07F9-4077-8E7F-ABCF2823BAAD}"/>
              </a:ext>
            </a:extLst>
          </p:cNvPr>
          <p:cNvSpPr txBox="1"/>
          <p:nvPr/>
        </p:nvSpPr>
        <p:spPr>
          <a:xfrm>
            <a:off x="7409757" y="4315783"/>
            <a:ext cx="574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3F60FE5-7664-4E09-94EF-F93A3652D897}"/>
              </a:ext>
            </a:extLst>
          </p:cNvPr>
          <p:cNvSpPr txBox="1"/>
          <p:nvPr/>
        </p:nvSpPr>
        <p:spPr>
          <a:xfrm>
            <a:off x="2649125" y="3977229"/>
            <a:ext cx="1309339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поставки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9332033-B5FD-46C7-93D1-06A8150C91C2}"/>
              </a:ext>
            </a:extLst>
          </p:cNvPr>
          <p:cNvSpPr txBox="1"/>
          <p:nvPr/>
        </p:nvSpPr>
        <p:spPr>
          <a:xfrm>
            <a:off x="3958465" y="4331823"/>
            <a:ext cx="591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8FE15A-E702-4A86-8338-1E44AC3168D4}"/>
              </a:ext>
            </a:extLst>
          </p:cNvPr>
          <p:cNvSpPr txBox="1"/>
          <p:nvPr/>
        </p:nvSpPr>
        <p:spPr>
          <a:xfrm>
            <a:off x="2629505" y="2764396"/>
            <a:ext cx="478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Отдельный комплект «Стандарт» исключен</a:t>
            </a:r>
          </a:p>
        </p:txBody>
      </p:sp>
    </p:spTree>
    <p:extLst>
      <p:ext uri="{BB962C8B-B14F-4D97-AF65-F5344CB8AC3E}">
        <p14:creationId xmlns:p14="http://schemas.microsoft.com/office/powerpoint/2010/main" val="347319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40BF2C-2139-425B-B0C5-33104DD406CD}"/>
              </a:ext>
            </a:extLst>
          </p:cNvPr>
          <p:cNvSpPr txBox="1"/>
          <p:nvPr/>
        </p:nvSpPr>
        <p:spPr>
          <a:xfrm>
            <a:off x="237392" y="254496"/>
            <a:ext cx="969400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44083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Варианты оснащения </a:t>
            </a: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образовательных организаций по проектам ЦОС и ЦОС.Эксперимент </a:t>
            </a:r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2022 </a:t>
            </a: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г. </a:t>
            </a:r>
            <a:endParaRPr lang="ru-RU" sz="2400" b="1" dirty="0">
              <a:solidFill>
                <a:srgbClr val="0072B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241" y="3318706"/>
            <a:ext cx="1860398" cy="132343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ЦОС.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332033-B5FD-46C7-93D1-06A8150C91C2}"/>
              </a:ext>
            </a:extLst>
          </p:cNvPr>
          <p:cNvSpPr txBox="1"/>
          <p:nvPr/>
        </p:nvSpPr>
        <p:spPr>
          <a:xfrm>
            <a:off x="2502883" y="1378889"/>
            <a:ext cx="591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8074E7-07F9-4077-8E7F-ABCF2823BAAD}"/>
              </a:ext>
            </a:extLst>
          </p:cNvPr>
          <p:cNvSpPr txBox="1"/>
          <p:nvPr/>
        </p:nvSpPr>
        <p:spPr>
          <a:xfrm>
            <a:off x="5910077" y="1374469"/>
            <a:ext cx="574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81276" y="3075261"/>
            <a:ext cx="8511716" cy="834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5B83747-E8EA-4836-8050-4F946485882E}"/>
              </a:ext>
            </a:extLst>
          </p:cNvPr>
          <p:cNvSpPr txBox="1"/>
          <p:nvPr/>
        </p:nvSpPr>
        <p:spPr>
          <a:xfrm>
            <a:off x="262082" y="5396417"/>
            <a:ext cx="2202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единой технологической </a:t>
            </a:r>
          </a:p>
          <a:p>
            <a:r>
              <a:rPr lang="ru-RU" sz="1400" i="1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среды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2082" y="1319589"/>
            <a:ext cx="1860400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ЦОС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поставки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092C0E8-7727-4625-B1CE-F5E9B1D8285B}"/>
              </a:ext>
            </a:extLst>
          </p:cNvPr>
          <p:cNvSpPr txBox="1"/>
          <p:nvPr/>
        </p:nvSpPr>
        <p:spPr>
          <a:xfrm>
            <a:off x="3539668" y="1314845"/>
            <a:ext cx="1927637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оборудование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xmlns="" id="{7462BA14-91BA-4446-BA01-9E679F4DAD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39668" y="1883743"/>
          <a:ext cx="1927637" cy="40460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27637">
                  <a:extLst>
                    <a:ext uri="{9D8B030D-6E8A-4147-A177-3AD203B41FA5}">
                      <a16:colId xmlns:a16="http://schemas.microsoft.com/office/drawing/2014/main" xmlns="" val="3299845815"/>
                    </a:ext>
                  </a:extLst>
                </a:gridCol>
              </a:tblGrid>
              <a:tr h="202304">
                <a:tc>
                  <a:txBody>
                    <a:bodyPr/>
                    <a:lstStyle/>
                    <a:p>
                      <a:pPr marL="171450" indent="-171450" algn="l" defTabSz="914400" rtl="0" eaLnBrk="1" fontAlgn="t" latinLnBrk="0" hangingPunct="1">
                        <a:buFontTx/>
                        <a:buChar char="-"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Ноутбук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07228311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171450" indent="-171450" algn="l" defTabSz="914400" rtl="0" eaLnBrk="1" fontAlgn="t" latinLnBrk="0" hangingPunct="1">
                        <a:buFontTx/>
                        <a:buChar char="-"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МФУ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3318755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9332033-B5FD-46C7-93D1-06A8150C91C2}"/>
              </a:ext>
            </a:extLst>
          </p:cNvPr>
          <p:cNvSpPr txBox="1"/>
          <p:nvPr/>
        </p:nvSpPr>
        <p:spPr>
          <a:xfrm>
            <a:off x="1989001" y="3572933"/>
            <a:ext cx="591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092C0E8-7727-4625-B1CE-F5E9B1D8285B}"/>
              </a:ext>
            </a:extLst>
          </p:cNvPr>
          <p:cNvSpPr txBox="1"/>
          <p:nvPr/>
        </p:nvSpPr>
        <p:spPr>
          <a:xfrm>
            <a:off x="6927138" y="1329555"/>
            <a:ext cx="2450029" cy="468000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оборудование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xmlns="" id="{7462BA14-91BA-4446-BA01-9E679F4DAD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27138" y="1863813"/>
          <a:ext cx="2450029" cy="101192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50029">
                  <a:extLst>
                    <a:ext uri="{9D8B030D-6E8A-4147-A177-3AD203B41FA5}">
                      <a16:colId xmlns:a16="http://schemas.microsoft.com/office/drawing/2014/main" xmlns="" val="3299845815"/>
                    </a:ext>
                  </a:extLst>
                </a:gridCol>
              </a:tblGrid>
              <a:tr h="202304">
                <a:tc>
                  <a:txBody>
                    <a:bodyPr/>
                    <a:lstStyle/>
                    <a:p>
                      <a:pPr marL="171450" indent="-171450" algn="l" fontAlgn="t">
                        <a:buFontTx/>
                        <a:buChar char="-"/>
                      </a:pP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07228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defTabSz="914400" rtl="0" eaLnBrk="1" fontAlgn="t" latinLnBrk="0" hangingPunct="1">
                        <a:buFontTx/>
                        <a:buChar char="-"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МФУ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3318755"/>
                  </a:ext>
                </a:extLst>
              </a:tr>
              <a:tr h="133024">
                <a:tc>
                  <a:txBody>
                    <a:bodyPr/>
                    <a:lstStyle/>
                    <a:p>
                      <a:pPr marL="171450" indent="-171450" algn="l" defTabSz="914400" rtl="0" eaLnBrk="1" fontAlgn="t" latinLnBrk="0" hangingPunct="1">
                        <a:buFontTx/>
                        <a:buChar char="-"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Тележка-хранилище ноутбуков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91209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defTabSz="914400" rtl="0" eaLnBrk="1" fontAlgn="t" latinLnBrk="0" hangingPunct="1">
                        <a:buFontTx/>
                        <a:buChar char="-"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Интерактивный комплекс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53045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defTabSz="914400" rtl="0" eaLnBrk="1" fontAlgn="t" latinLnBrk="0" hangingPunct="1">
                        <a:buFontTx/>
                        <a:buChar char="-"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УКФ-проектор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3902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defTabSz="914400" rtl="0" eaLnBrk="1" fontAlgn="t" latinLnBrk="0" hangingPunct="1">
                        <a:buFontTx/>
                        <a:buChar char="-"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Телевизор </a:t>
                      </a:r>
                      <a:r>
                        <a:rPr lang="ru-RU" sz="10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Smart</a:t>
                      </a: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</a:t>
                      </a:r>
                      <a:r>
                        <a:rPr 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20689835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08074E7-07F9-4077-8E7F-ABCF2823BAAD}"/>
              </a:ext>
            </a:extLst>
          </p:cNvPr>
          <p:cNvSpPr txBox="1"/>
          <p:nvPr/>
        </p:nvSpPr>
        <p:spPr>
          <a:xfrm>
            <a:off x="4274565" y="3498639"/>
            <a:ext cx="574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092C0E8-7727-4625-B1CE-F5E9B1D8285B}"/>
              </a:ext>
            </a:extLst>
          </p:cNvPr>
          <p:cNvSpPr txBox="1"/>
          <p:nvPr/>
        </p:nvSpPr>
        <p:spPr>
          <a:xfrm>
            <a:off x="2519330" y="3318706"/>
            <a:ext cx="1927637" cy="831600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Компьютерный класс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092C0E8-7727-4625-B1CE-F5E9B1D8285B}"/>
              </a:ext>
            </a:extLst>
          </p:cNvPr>
          <p:cNvSpPr txBox="1"/>
          <p:nvPr/>
        </p:nvSpPr>
        <p:spPr>
          <a:xfrm>
            <a:off x="4676451" y="3314900"/>
            <a:ext cx="2304697" cy="830997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управления средствами обеспечения дистанционного обучения и видеонаблюдения</a:t>
            </a:r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xmlns="" id="{7462BA14-91BA-4446-BA01-9E679F4DAD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229821" y="4222563"/>
          <a:ext cx="1816399" cy="117385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16399">
                  <a:extLst>
                    <a:ext uri="{9D8B030D-6E8A-4147-A177-3AD203B41FA5}">
                      <a16:colId xmlns:a16="http://schemas.microsoft.com/office/drawing/2014/main" xmlns="" val="3299845815"/>
                    </a:ext>
                  </a:extLst>
                </a:gridCol>
              </a:tblGrid>
              <a:tr h="20230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Ноутбук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07228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МФУ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3318755"/>
                  </a:ext>
                </a:extLst>
              </a:tr>
              <a:tr h="13302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Тележка для ноутбуков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91209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Интерактивный комплекс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53045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УКФ-проектор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3902848"/>
                  </a:ext>
                </a:extLst>
              </a:tr>
              <a:tr h="8096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Телевизор </a:t>
                      </a:r>
                      <a:r>
                        <a:rPr lang="ru-RU" sz="10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Smart</a:t>
                      </a: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</a:t>
                      </a:r>
                      <a:r>
                        <a:rPr 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20689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Видеокамера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44239823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092C0E8-7727-4625-B1CE-F5E9B1D8285B}"/>
              </a:ext>
            </a:extLst>
          </p:cNvPr>
          <p:cNvSpPr txBox="1"/>
          <p:nvPr/>
        </p:nvSpPr>
        <p:spPr>
          <a:xfrm>
            <a:off x="7180209" y="3309539"/>
            <a:ext cx="1783582" cy="830997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класс для работы с цифровым образовательным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контентом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092C0E8-7727-4625-B1CE-F5E9B1D8285B}"/>
              </a:ext>
            </a:extLst>
          </p:cNvPr>
          <p:cNvSpPr txBox="1"/>
          <p:nvPr/>
        </p:nvSpPr>
        <p:spPr>
          <a:xfrm>
            <a:off x="9229820" y="3309539"/>
            <a:ext cx="1816399" cy="831600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оборудование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8" name="Таблица 47">
            <a:extLst>
              <a:ext uri="{FF2B5EF4-FFF2-40B4-BE49-F238E27FC236}">
                <a16:creationId xmlns:a16="http://schemas.microsoft.com/office/drawing/2014/main" xmlns="" id="{7462BA14-91BA-4446-BA01-9E679F4DAD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9330" y="4331193"/>
          <a:ext cx="1927637" cy="40460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27637">
                  <a:extLst>
                    <a:ext uri="{9D8B030D-6E8A-4147-A177-3AD203B41FA5}">
                      <a16:colId xmlns:a16="http://schemas.microsoft.com/office/drawing/2014/main" xmlns="" val="3299845815"/>
                    </a:ext>
                  </a:extLst>
                </a:gridCol>
              </a:tblGrid>
              <a:tr h="20230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Ноутбук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07228311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МФУ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3318755"/>
                  </a:ext>
                </a:extLst>
              </a:tr>
            </a:tbl>
          </a:graphicData>
        </a:graphic>
      </p:graphicFrame>
      <p:graphicFrame>
        <p:nvGraphicFramePr>
          <p:cNvPr id="49" name="Таблица 48">
            <a:extLst>
              <a:ext uri="{FF2B5EF4-FFF2-40B4-BE49-F238E27FC236}">
                <a16:creationId xmlns:a16="http://schemas.microsoft.com/office/drawing/2014/main" xmlns="" id="{7462BA14-91BA-4446-BA01-9E679F4DAD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80209" y="4254857"/>
          <a:ext cx="1678991" cy="10288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78991">
                  <a:extLst>
                    <a:ext uri="{9D8B030D-6E8A-4147-A177-3AD203B41FA5}">
                      <a16:colId xmlns:a16="http://schemas.microsoft.com/office/drawing/2014/main" xmlns="" val="3299845815"/>
                    </a:ext>
                  </a:extLst>
                </a:gridCol>
              </a:tblGrid>
              <a:tr h="202304">
                <a:tc>
                  <a:txBody>
                    <a:bodyPr/>
                    <a:lstStyle/>
                    <a:p>
                      <a:pPr marL="171450" indent="-171450" algn="l" defTabSz="914400" rtl="0" eaLnBrk="1" fontAlgn="t" latinLnBrk="0" hangingPunct="1">
                        <a:buFontTx/>
                        <a:buChar char="-"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базе </a:t>
                      </a:r>
                      <a:r>
                        <a:rPr 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Smart TV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07228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defTabSz="914400" rtl="0" eaLnBrk="1" fontAlgn="t" latinLnBrk="0" hangingPunct="1">
                        <a:buFontTx/>
                        <a:buChar char="-"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базе интерактивного комплекса 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3318755"/>
                  </a:ext>
                </a:extLst>
              </a:tr>
              <a:tr h="35983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базе УКФ-проектора для ноутбуков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91209982"/>
                  </a:ext>
                </a:extLst>
              </a:tr>
            </a:tbl>
          </a:graphicData>
        </a:graphic>
      </p:graphicFrame>
      <p:graphicFrame>
        <p:nvGraphicFramePr>
          <p:cNvPr id="50" name="Таблица 49">
            <a:extLst>
              <a:ext uri="{FF2B5EF4-FFF2-40B4-BE49-F238E27FC236}">
                <a16:creationId xmlns:a16="http://schemas.microsoft.com/office/drawing/2014/main" xmlns="" id="{7462BA14-91BA-4446-BA01-9E679F4DAD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99987" y="4347657"/>
          <a:ext cx="1927637" cy="40460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27637">
                  <a:extLst>
                    <a:ext uri="{9D8B030D-6E8A-4147-A177-3AD203B41FA5}">
                      <a16:colId xmlns:a16="http://schemas.microsoft.com/office/drawing/2014/main" xmlns="" val="3299845815"/>
                    </a:ext>
                  </a:extLst>
                </a:gridCol>
              </a:tblGrid>
              <a:tr h="40460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Сервер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07228311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08074E7-07F9-4077-8E7F-ABCF2823BAAD}"/>
              </a:ext>
            </a:extLst>
          </p:cNvPr>
          <p:cNvSpPr txBox="1"/>
          <p:nvPr/>
        </p:nvSpPr>
        <p:spPr>
          <a:xfrm>
            <a:off x="6791780" y="3547432"/>
            <a:ext cx="574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08074E7-07F9-4077-8E7F-ABCF2823BAAD}"/>
              </a:ext>
            </a:extLst>
          </p:cNvPr>
          <p:cNvSpPr txBox="1"/>
          <p:nvPr/>
        </p:nvSpPr>
        <p:spPr>
          <a:xfrm>
            <a:off x="8802879" y="3515974"/>
            <a:ext cx="574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65100" y="6239621"/>
            <a:ext cx="71229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оснащаемых Точек Роста / Школьных Кванториумов должно соответствовать показателю, указанному в Соглашении о предоставлении субсидии из федерального бюджета.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5535458" y="5463846"/>
            <a:ext cx="5184780" cy="824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4127631" y="5526281"/>
            <a:ext cx="66604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координаторы при формировании ИЛ вправе обеспечивать количество и технические характеристики оборудования, превышающие установленные Рекомендованными примерными перечнями</a:t>
            </a:r>
          </a:p>
        </p:txBody>
      </p:sp>
    </p:spTree>
    <p:extLst>
      <p:ext uri="{BB962C8B-B14F-4D97-AF65-F5344CB8AC3E}">
        <p14:creationId xmlns:p14="http://schemas.microsoft.com/office/powerpoint/2010/main" val="1844463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40BF2C-2139-425B-B0C5-33104DD406CD}"/>
              </a:ext>
            </a:extLst>
          </p:cNvPr>
          <p:cNvSpPr txBox="1"/>
          <p:nvPr/>
        </p:nvSpPr>
        <p:spPr>
          <a:xfrm>
            <a:off x="237392" y="254496"/>
            <a:ext cx="969400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44083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Варианты оснащения создаваемых в 2022 </a:t>
            </a: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г. центров «</a:t>
            </a:r>
            <a:r>
              <a:rPr lang="en-US" sz="2400" b="1" dirty="0" smtClean="0">
                <a:solidFill>
                  <a:srgbClr val="0072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</a:t>
            </a: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-Куб» </a:t>
            </a:r>
            <a:endParaRPr lang="ru-RU" sz="2400" b="1" dirty="0">
              <a:solidFill>
                <a:srgbClr val="0072B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332033-B5FD-46C7-93D1-06A8150C91C2}"/>
              </a:ext>
            </a:extLst>
          </p:cNvPr>
          <p:cNvSpPr txBox="1"/>
          <p:nvPr/>
        </p:nvSpPr>
        <p:spPr>
          <a:xfrm>
            <a:off x="2011660" y="3428862"/>
            <a:ext cx="591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27631" y="6199381"/>
            <a:ext cx="66604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координаторы при формировании ИЛ вправе обеспечивать количество и технические характеристики оборудования, превышающие установленные Рекомендованными примерными перечнями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5B83747-E8EA-4836-8050-4F946485882E}"/>
              </a:ext>
            </a:extLst>
          </p:cNvPr>
          <p:cNvSpPr txBox="1"/>
          <p:nvPr/>
        </p:nvSpPr>
        <p:spPr>
          <a:xfrm>
            <a:off x="376555" y="1463727"/>
            <a:ext cx="2202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единой технологической </a:t>
            </a:r>
          </a:p>
          <a:p>
            <a:r>
              <a:rPr lang="ru-RU" sz="1400" i="1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среды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3F60FE5-7664-4E09-94EF-F93A3652D897}"/>
              </a:ext>
            </a:extLst>
          </p:cNvPr>
          <p:cNvSpPr txBox="1"/>
          <p:nvPr/>
        </p:nvSpPr>
        <p:spPr>
          <a:xfrm>
            <a:off x="636520" y="3074919"/>
            <a:ext cx="1348578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поставки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xmlns="" id="{7462BA14-91BA-4446-BA01-9E679F4DAD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61389" y="1722757"/>
          <a:ext cx="2807562" cy="52615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07562">
                  <a:extLst>
                    <a:ext uri="{9D8B030D-6E8A-4147-A177-3AD203B41FA5}">
                      <a16:colId xmlns:a16="http://schemas.microsoft.com/office/drawing/2014/main" xmlns="" val="3299845815"/>
                    </a:ext>
                  </a:extLst>
                </a:gridCol>
              </a:tblGrid>
              <a:tr h="202304"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Программирование на </a:t>
                      </a:r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Python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07228311"/>
                  </a:ext>
                </a:extLst>
              </a:tr>
              <a:tr h="101152"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</a:t>
                      </a:r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VR/AR-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приложений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3318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Программирование роботов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01410930"/>
                  </a:ext>
                </a:extLst>
              </a:tr>
            </a:tbl>
          </a:graphicData>
        </a:graphic>
      </p:graphicFrame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xmlns="" id="{7462BA14-91BA-4446-BA01-9E679F4DAD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61389" y="3175790"/>
          <a:ext cx="2922949" cy="87655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22949">
                  <a:extLst>
                    <a:ext uri="{9D8B030D-6E8A-4147-A177-3AD203B41FA5}">
                      <a16:colId xmlns:a16="http://schemas.microsoft.com/office/drawing/2014/main" xmlns="" val="3299845815"/>
                    </a:ext>
                  </a:extLst>
                </a:gridCol>
              </a:tblGrid>
              <a:tr h="188473"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Системное администрирование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07228311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Программирование на </a:t>
                      </a:r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Java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68941463"/>
                  </a:ext>
                </a:extLst>
              </a:tr>
              <a:tr h="67435"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Кибергигиена и работа с большими данными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3318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Основы алгоритмики и логики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02981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Мобильная разработка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87497063"/>
                  </a:ext>
                </a:extLst>
              </a:tr>
            </a:tbl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DC10C9D3-0313-4BC1-9419-E2156814677D}"/>
              </a:ext>
            </a:extLst>
          </p:cNvPr>
          <p:cNvSpPr/>
          <p:nvPr/>
        </p:nvSpPr>
        <p:spPr>
          <a:xfrm>
            <a:off x="7696837" y="1870418"/>
            <a:ext cx="1891758" cy="2462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00" i="1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 комплектация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696837" y="3412175"/>
            <a:ext cx="2646975" cy="5539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00" i="1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 частичная комплектация, исходя из образовательных потребностей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092C0E8-7727-4625-B1CE-F5E9B1D8285B}"/>
              </a:ext>
            </a:extLst>
          </p:cNvPr>
          <p:cNvSpPr txBox="1"/>
          <p:nvPr/>
        </p:nvSpPr>
        <p:spPr>
          <a:xfrm>
            <a:off x="2629620" y="4814337"/>
            <a:ext cx="1681150" cy="864000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функциональные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зоны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092C0E8-7727-4625-B1CE-F5E9B1D8285B}"/>
              </a:ext>
            </a:extLst>
          </p:cNvPr>
          <p:cNvSpPr txBox="1"/>
          <p:nvPr/>
        </p:nvSpPr>
        <p:spPr>
          <a:xfrm>
            <a:off x="2629620" y="1553834"/>
            <a:ext cx="1681150" cy="864000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Обязательные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092C0E8-7727-4625-B1CE-F5E9B1D8285B}"/>
              </a:ext>
            </a:extLst>
          </p:cNvPr>
          <p:cNvSpPr txBox="1"/>
          <p:nvPr/>
        </p:nvSpPr>
        <p:spPr>
          <a:xfrm>
            <a:off x="2629620" y="3164841"/>
            <a:ext cx="1681150" cy="864000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Вариативные направления: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08074E7-07F9-4077-8E7F-ABCF2823BAAD}"/>
              </a:ext>
            </a:extLst>
          </p:cNvPr>
          <p:cNvSpPr txBox="1"/>
          <p:nvPr/>
        </p:nvSpPr>
        <p:spPr>
          <a:xfrm>
            <a:off x="3183051" y="2588881"/>
            <a:ext cx="574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08074E7-07F9-4077-8E7F-ABCF2823BAAD}"/>
              </a:ext>
            </a:extLst>
          </p:cNvPr>
          <p:cNvSpPr txBox="1"/>
          <p:nvPr/>
        </p:nvSpPr>
        <p:spPr>
          <a:xfrm>
            <a:off x="3183051" y="4221534"/>
            <a:ext cx="574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aphicFrame>
        <p:nvGraphicFramePr>
          <p:cNvPr id="41" name="Таблица 40">
            <a:extLst>
              <a:ext uri="{FF2B5EF4-FFF2-40B4-BE49-F238E27FC236}">
                <a16:creationId xmlns:a16="http://schemas.microsoft.com/office/drawing/2014/main" xmlns="" id="{7462BA14-91BA-4446-BA01-9E679F4DAD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61389" y="5064222"/>
          <a:ext cx="2807562" cy="36422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07562">
                  <a:extLst>
                    <a:ext uri="{9D8B030D-6E8A-4147-A177-3AD203B41FA5}">
                      <a16:colId xmlns:a16="http://schemas.microsoft.com/office/drawing/2014/main" xmlns="" val="3299845815"/>
                    </a:ext>
                  </a:extLst>
                </a:gridCol>
              </a:tblGrid>
              <a:tr h="202304"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Зона коллективной работы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07228311"/>
                  </a:ext>
                </a:extLst>
              </a:tr>
              <a:tr h="101152"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3318755"/>
                  </a:ext>
                </a:extLst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7696836" y="5064222"/>
            <a:ext cx="2646975" cy="5539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00" i="1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 частичная комплектация, исходя из образовательных потребностей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7485053" y="1345686"/>
            <a:ext cx="2160" cy="466799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5495412" y="6161459"/>
            <a:ext cx="5184780" cy="824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145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5A828736-DA0A-4489-91AF-13D351BD065F}"/>
              </a:ext>
            </a:extLst>
          </p:cNvPr>
          <p:cNvSpPr txBox="1">
            <a:spLocks/>
          </p:cNvSpPr>
          <p:nvPr/>
        </p:nvSpPr>
        <p:spPr>
          <a:xfrm>
            <a:off x="457195" y="1237868"/>
            <a:ext cx="9512877" cy="711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Блохин Дмитрий Владимирович, </a:t>
            </a:r>
            <a:r>
              <a:rPr lang="ru-RU" sz="1800" b="1" dirty="0">
                <a:solidFill>
                  <a:srgbClr val="0072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заместитель директора</a:t>
            </a:r>
          </a:p>
          <a:p>
            <a:endParaRPr lang="ru-RU" sz="2000" dirty="0">
              <a:solidFill>
                <a:srgbClr val="375075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BE6E425-31FF-4CC3-9F67-F17A37F1E359}"/>
              </a:ext>
            </a:extLst>
          </p:cNvPr>
          <p:cNvSpPr txBox="1">
            <a:spLocks/>
          </p:cNvSpPr>
          <p:nvPr/>
        </p:nvSpPr>
        <p:spPr>
          <a:xfrm>
            <a:off x="457195" y="195139"/>
            <a:ext cx="9609997" cy="76860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создания инфраструктуры НПО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A347BDDC-89FB-48EB-B23E-1EF077D0E4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58778" y="2299845"/>
            <a:ext cx="5151413" cy="18076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поддержка закупочной деятельности в рамках НПО;</a:t>
            </a:r>
            <a:endParaRPr lang="en-US" sz="1800" b="1" kern="0" dirty="0">
              <a:solidFill>
                <a:srgbClr val="0070C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управление модулями «Закупки» и «Инфраструктурные листы» в СУПД;</a:t>
            </a:r>
            <a:endParaRPr lang="en-US" sz="1800" b="1" kern="0" dirty="0">
              <a:solidFill>
                <a:srgbClr val="0070C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сбор данных о закупках.</a:t>
            </a:r>
            <a:endParaRPr lang="en-US" sz="1800" b="1" kern="0" dirty="0">
              <a:solidFill>
                <a:srgbClr val="0070C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B09C4561-303B-49FC-A6FD-65BA3C162781}"/>
              </a:ext>
            </a:extLst>
          </p:cNvPr>
          <p:cNvSpPr txBox="1">
            <a:spLocks/>
          </p:cNvSpPr>
          <p:nvPr/>
        </p:nvSpPr>
        <p:spPr>
          <a:xfrm>
            <a:off x="271430" y="2251521"/>
            <a:ext cx="5440131" cy="222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предоставлении заключений о соответствии и помощь в формировании инфраструктурных листов;</a:t>
            </a:r>
            <a:endParaRPr lang="en-US" sz="1800" b="1" kern="0" dirty="0">
              <a:solidFill>
                <a:srgbClr val="0070C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документооборот по направлению;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контроль качества создаваемой в рамках НПО инфраструктуры (организация выездных проверок, верификация характеристик закупаемого оборудования).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kern="0" dirty="0">
              <a:solidFill>
                <a:srgbClr val="64BDE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kern="0" dirty="0">
              <a:solidFill>
                <a:srgbClr val="64BDE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4CA559D-EF3D-46B4-9D8F-EE5CC3E341C5}"/>
              </a:ext>
            </a:extLst>
          </p:cNvPr>
          <p:cNvCxnSpPr>
            <a:cxnSpLocks/>
          </p:cNvCxnSpPr>
          <p:nvPr/>
        </p:nvCxnSpPr>
        <p:spPr>
          <a:xfrm>
            <a:off x="429579" y="1654888"/>
            <a:ext cx="916305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FD5845-24FA-4011-BCD6-DE7AF0E8177C}"/>
              </a:ext>
            </a:extLst>
          </p:cNvPr>
          <p:cNvSpPr txBox="1"/>
          <p:nvPr/>
        </p:nvSpPr>
        <p:spPr>
          <a:xfrm>
            <a:off x="429579" y="1756382"/>
            <a:ext cx="9760706" cy="36919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defTabSz="844083">
              <a:spcBef>
                <a:spcPct val="0"/>
              </a:spcBef>
              <a:buNone/>
              <a:defRPr sz="2000" b="1">
                <a:solidFill>
                  <a:srgbClr val="64BDE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0070C0"/>
                </a:solidFill>
              </a:rPr>
              <a:t>Поддержка РОИВ/РВПО в части создания имущественного комплекса НПО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CC21B5EE-042F-4A5A-93DB-DCB84C83C9C4}"/>
              </a:ext>
            </a:extLst>
          </p:cNvPr>
          <p:cNvSpPr txBox="1">
            <a:spLocks/>
          </p:cNvSpPr>
          <p:nvPr/>
        </p:nvSpPr>
        <p:spPr>
          <a:xfrm>
            <a:off x="457195" y="4937445"/>
            <a:ext cx="4581525" cy="594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Милова Ирина Сергеевна, </a:t>
            </a:r>
            <a:r>
              <a:rPr lang="ru-RU" sz="1600" b="1" kern="0" dirty="0" err="1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зам.нач</a:t>
            </a:r>
            <a:r>
              <a:rPr lang="ru-RU" sz="16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отдела </a:t>
            </a:r>
            <a:r>
              <a:rPr lang="ru-RU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+7 (916) 090-02-67</a:t>
            </a:r>
            <a:r>
              <a:rPr lang="ru-RU" sz="16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</a:t>
            </a:r>
            <a:r>
              <a:rPr lang="en-US" sz="16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2"/>
              </a:rPr>
              <a:t>milovais@apkpro.ru</a:t>
            </a:r>
            <a:r>
              <a:rPr lang="ru-RU" sz="16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2DAE3092-FC04-45B7-B068-E36C665549EE}"/>
              </a:ext>
            </a:extLst>
          </p:cNvPr>
          <p:cNvSpPr txBox="1">
            <a:spLocks/>
          </p:cNvSpPr>
          <p:nvPr/>
        </p:nvSpPr>
        <p:spPr>
          <a:xfrm>
            <a:off x="6058778" y="4937445"/>
            <a:ext cx="4698325" cy="812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Семенюк Георгий Эдуардович, </a:t>
            </a:r>
            <a:r>
              <a:rPr lang="ru-RU" sz="1600" b="1" kern="0" dirty="0" err="1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зам.нач</a:t>
            </a:r>
            <a:r>
              <a:rPr lang="ru-RU" sz="16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отд.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+7 (9</a:t>
            </a:r>
            <a:r>
              <a:rPr lang="en-US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64</a:t>
            </a:r>
            <a:r>
              <a:rPr lang="ru-RU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 </a:t>
            </a:r>
            <a:r>
              <a:rPr lang="en-US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63</a:t>
            </a:r>
            <a:r>
              <a:rPr lang="ru-RU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6-</a:t>
            </a:r>
            <a:r>
              <a:rPr lang="en-US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33</a:t>
            </a:r>
            <a:r>
              <a:rPr lang="ru-RU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</a:t>
            </a:r>
            <a:r>
              <a:rPr lang="en-US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55</a:t>
            </a:r>
            <a:r>
              <a:rPr lang="ru-RU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</a:t>
            </a:r>
            <a:r>
              <a:rPr lang="en-US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3"/>
              </a:rPr>
              <a:t>semenukge</a:t>
            </a:r>
            <a:r>
              <a:rPr lang="ru-RU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3"/>
              </a:rPr>
              <a:t>@apkpro.ru</a:t>
            </a:r>
            <a:r>
              <a:rPr lang="ru-RU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F17DFBFA-1B90-4447-B66A-4EF7387A39B8}"/>
              </a:ext>
            </a:extLst>
          </p:cNvPr>
          <p:cNvSpPr txBox="1">
            <a:spLocks/>
          </p:cNvSpPr>
          <p:nvPr/>
        </p:nvSpPr>
        <p:spPr>
          <a:xfrm>
            <a:off x="457196" y="5532427"/>
            <a:ext cx="4651596" cy="826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Иванов Алексей Александрович, </a:t>
            </a:r>
            <a:r>
              <a:rPr lang="ru-RU" sz="16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эксперт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+7 (916) 143</a:t>
            </a:r>
            <a:r>
              <a:rPr lang="en-US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</a:t>
            </a:r>
            <a:r>
              <a:rPr lang="ru-RU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58</a:t>
            </a:r>
            <a:r>
              <a:rPr lang="en-US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</a:t>
            </a:r>
            <a:r>
              <a:rPr lang="ru-RU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41</a:t>
            </a:r>
            <a:r>
              <a:rPr lang="ru-RU" sz="16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</a:t>
            </a:r>
            <a:r>
              <a:rPr lang="en-US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4"/>
              </a:rPr>
              <a:t>ivanovaa@apkpro.ru</a:t>
            </a:r>
            <a:r>
              <a:rPr lang="ru-RU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22A336D3-D543-4C97-88F9-693096998DA2}"/>
              </a:ext>
            </a:extLst>
          </p:cNvPr>
          <p:cNvSpPr txBox="1">
            <a:spLocks/>
          </p:cNvSpPr>
          <p:nvPr/>
        </p:nvSpPr>
        <p:spPr>
          <a:xfrm>
            <a:off x="6058778" y="5532427"/>
            <a:ext cx="4616116" cy="824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Куценко Алексей Александрович, </a:t>
            </a:r>
            <a:r>
              <a:rPr lang="ru-RU" sz="16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эксперт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+7 (995) 507-18-89,</a:t>
            </a:r>
            <a:r>
              <a:rPr lang="en-US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5"/>
              </a:rPr>
              <a:t>kutsenkoaa@apkpro.ru</a:t>
            </a:r>
            <a:endParaRPr lang="ru-RU" sz="1600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8B70F31-4577-48F2-8C43-2F020054EC13}"/>
              </a:ext>
            </a:extLst>
          </p:cNvPr>
          <p:cNvCxnSpPr>
            <a:cxnSpLocks/>
          </p:cNvCxnSpPr>
          <p:nvPr/>
        </p:nvCxnSpPr>
        <p:spPr>
          <a:xfrm>
            <a:off x="5867419" y="2235159"/>
            <a:ext cx="35501" cy="4209163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19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B09C4561-303B-49FC-A6FD-65BA3C162781}"/>
              </a:ext>
            </a:extLst>
          </p:cNvPr>
          <p:cNvSpPr txBox="1">
            <a:spLocks/>
          </p:cNvSpPr>
          <p:nvPr/>
        </p:nvSpPr>
        <p:spPr>
          <a:xfrm>
            <a:off x="307262" y="1606301"/>
            <a:ext cx="5440131" cy="222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ФП «Современная школа»: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Точка Роста, Школьный </a:t>
            </a:r>
            <a:r>
              <a:rPr lang="ru-RU" b="1" kern="0" dirty="0" err="1" smtClean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Кванториум</a:t>
            </a:r>
            <a:endParaRPr lang="ru-RU" b="1" kern="0" dirty="0">
              <a:solidFill>
                <a:srgbClr val="64BDE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b="1" kern="0" dirty="0">
              <a:solidFill>
                <a:srgbClr val="64BDE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FD5845-24FA-4011-BCD6-DE7AF0E8177C}"/>
              </a:ext>
            </a:extLst>
          </p:cNvPr>
          <p:cNvSpPr txBox="1"/>
          <p:nvPr/>
        </p:nvSpPr>
        <p:spPr>
          <a:xfrm>
            <a:off x="213283" y="185639"/>
            <a:ext cx="10012171" cy="70788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defTabSz="844083">
              <a:spcBef>
                <a:spcPct val="0"/>
              </a:spcBef>
              <a:buNone/>
              <a:defRPr sz="2000" b="1">
                <a:solidFill>
                  <a:srgbClr val="64BDE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srgbClr val="0072BC"/>
                </a:solidFill>
              </a:rPr>
              <a:t>Предоставление </a:t>
            </a:r>
            <a:r>
              <a:rPr lang="ru-RU" sz="2400" dirty="0" smtClean="0">
                <a:solidFill>
                  <a:srgbClr val="0072BC"/>
                </a:solidFill>
              </a:rPr>
              <a:t>заключений </a:t>
            </a:r>
            <a:r>
              <a:rPr lang="ru-RU" sz="2400" dirty="0">
                <a:solidFill>
                  <a:srgbClr val="0072BC"/>
                </a:solidFill>
              </a:rPr>
              <a:t>о соответствии ИЛ единой технологической среде </a:t>
            </a:r>
            <a:r>
              <a:rPr lang="ru-RU" sz="2400" dirty="0" smtClean="0">
                <a:solidFill>
                  <a:srgbClr val="0072BC"/>
                </a:solidFill>
              </a:rPr>
              <a:t>НПО_2022 год</a:t>
            </a:r>
            <a:endParaRPr lang="ru-RU" sz="2400" dirty="0">
              <a:solidFill>
                <a:srgbClr val="0072BC"/>
              </a:solidFill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378E87C6-017F-4D56-B79C-42429E82BF38}"/>
              </a:ext>
            </a:extLst>
          </p:cNvPr>
          <p:cNvSpPr txBox="1">
            <a:spLocks/>
          </p:cNvSpPr>
          <p:nvPr/>
        </p:nvSpPr>
        <p:spPr>
          <a:xfrm>
            <a:off x="5965681" y="1606301"/>
            <a:ext cx="4884518" cy="1497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ФП «Цифровая образовательная среда»: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ЦОС, ЦОС эксперимент, </a:t>
            </a:r>
            <a:endParaRPr lang="ru-RU" sz="2400" b="1" kern="0" dirty="0" smtClean="0">
              <a:solidFill>
                <a:srgbClr val="0070C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ИТ-куб</a:t>
            </a:r>
            <a:endParaRPr lang="ru-RU" sz="2400" b="1" kern="0" dirty="0">
              <a:solidFill>
                <a:srgbClr val="0070C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kern="0" dirty="0">
              <a:solidFill>
                <a:srgbClr val="64BDE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kern="0" dirty="0">
              <a:solidFill>
                <a:srgbClr val="64BDE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CC21B5EE-042F-4A5A-93DB-DCB84C83C9C4}"/>
              </a:ext>
            </a:extLst>
          </p:cNvPr>
          <p:cNvSpPr txBox="1">
            <a:spLocks/>
          </p:cNvSpPr>
          <p:nvPr/>
        </p:nvSpPr>
        <p:spPr>
          <a:xfrm>
            <a:off x="307262" y="3952878"/>
            <a:ext cx="5064838" cy="992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Милова Ирина Сергеевна, </a:t>
            </a:r>
            <a:r>
              <a:rPr lang="ru-RU" sz="1800" b="1" kern="0" dirty="0" err="1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зам.нач</a:t>
            </a:r>
            <a:r>
              <a:rPr lang="ru-RU" sz="18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отдела </a:t>
            </a:r>
            <a:r>
              <a:rPr lang="ru-RU" sz="18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+7 (916) 090-02-67</a:t>
            </a:r>
            <a:r>
              <a:rPr lang="ru-RU" sz="18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</a:t>
            </a:r>
            <a:r>
              <a:rPr lang="en-US" sz="18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2"/>
              </a:rPr>
              <a:t>milovais@apkpro.ru</a:t>
            </a:r>
            <a:r>
              <a:rPr lang="ru-RU" sz="18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1800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ru-RU" sz="1800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F17DFBFA-1B90-4447-B66A-4EF7387A39B8}"/>
              </a:ext>
            </a:extLst>
          </p:cNvPr>
          <p:cNvSpPr txBox="1">
            <a:spLocks/>
          </p:cNvSpPr>
          <p:nvPr/>
        </p:nvSpPr>
        <p:spPr>
          <a:xfrm>
            <a:off x="307261" y="5071508"/>
            <a:ext cx="4924161" cy="826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Иванов Алексей Александрович, </a:t>
            </a:r>
            <a:r>
              <a:rPr lang="ru-RU" sz="18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эксперт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+7 (916) 143</a:t>
            </a:r>
            <a:r>
              <a:rPr lang="en-US" sz="18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</a:t>
            </a:r>
            <a:r>
              <a:rPr lang="ru-RU" sz="18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58</a:t>
            </a:r>
            <a:r>
              <a:rPr lang="en-US" sz="18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</a:t>
            </a:r>
            <a:r>
              <a:rPr lang="ru-RU" sz="18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41</a:t>
            </a:r>
            <a:r>
              <a:rPr lang="ru-RU" sz="18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</a:t>
            </a:r>
            <a:r>
              <a:rPr lang="en-US" sz="18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3"/>
              </a:rPr>
              <a:t>ivanovaa@apkpro.ru</a:t>
            </a:r>
            <a:r>
              <a:rPr lang="ru-RU" sz="18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2DAE3092-FC04-45B7-B068-E36C665549EE}"/>
              </a:ext>
            </a:extLst>
          </p:cNvPr>
          <p:cNvSpPr txBox="1">
            <a:spLocks/>
          </p:cNvSpPr>
          <p:nvPr/>
        </p:nvSpPr>
        <p:spPr>
          <a:xfrm>
            <a:off x="5773603" y="3952877"/>
            <a:ext cx="5268673" cy="812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Семенюк Георгий Эдуардович, </a:t>
            </a:r>
            <a:r>
              <a:rPr lang="ru-RU" sz="1800" b="1" kern="0" dirty="0" err="1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зам.нач</a:t>
            </a:r>
            <a:r>
              <a:rPr lang="ru-RU" sz="18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отд.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+7 (9</a:t>
            </a:r>
            <a:r>
              <a:rPr lang="en-US" sz="18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64</a:t>
            </a:r>
            <a:r>
              <a:rPr lang="ru-RU" sz="18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 </a:t>
            </a:r>
            <a:r>
              <a:rPr lang="en-US" sz="18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63</a:t>
            </a:r>
            <a:r>
              <a:rPr lang="ru-RU" sz="18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6-</a:t>
            </a:r>
            <a:r>
              <a:rPr lang="en-US" sz="18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33</a:t>
            </a:r>
            <a:r>
              <a:rPr lang="ru-RU" sz="18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</a:t>
            </a:r>
            <a:r>
              <a:rPr lang="en-US" sz="18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55</a:t>
            </a:r>
            <a:r>
              <a:rPr lang="ru-RU" sz="18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</a:t>
            </a:r>
            <a:r>
              <a:rPr lang="en-US" sz="1800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4"/>
              </a:rPr>
              <a:t>semenukge</a:t>
            </a:r>
            <a:r>
              <a:rPr lang="ru-RU" sz="1800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4"/>
              </a:rPr>
              <a:t>@apkpro.ru</a:t>
            </a:r>
            <a:r>
              <a:rPr lang="ru-RU" sz="1800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 </a:t>
            </a:r>
            <a:endParaRPr lang="ru-RU" sz="1800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22A336D3-D543-4C97-88F9-693096998DA2}"/>
              </a:ext>
            </a:extLst>
          </p:cNvPr>
          <p:cNvSpPr txBox="1">
            <a:spLocks/>
          </p:cNvSpPr>
          <p:nvPr/>
        </p:nvSpPr>
        <p:spPr>
          <a:xfrm>
            <a:off x="5773603" y="5073553"/>
            <a:ext cx="4983498" cy="824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Куценко Алексей Александрович, </a:t>
            </a:r>
            <a:r>
              <a:rPr lang="ru-RU" sz="1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эксперт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+7 (995) 507-18-89,</a:t>
            </a:r>
            <a:r>
              <a:rPr lang="en-US" sz="1800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5"/>
              </a:rPr>
              <a:t>kutsenkoaa@apkpro.ru</a:t>
            </a:r>
            <a:endParaRPr lang="ru-RU" sz="1800" kern="0" dirty="0" smtClean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ru-RU" sz="1800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8B70F31-4577-48F2-8C43-2F020054EC13}"/>
              </a:ext>
            </a:extLst>
          </p:cNvPr>
          <p:cNvCxnSpPr>
            <a:cxnSpLocks/>
          </p:cNvCxnSpPr>
          <p:nvPr/>
        </p:nvCxnSpPr>
        <p:spPr>
          <a:xfrm>
            <a:off x="5748087" y="1830491"/>
            <a:ext cx="0" cy="4244773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731" y="2533867"/>
            <a:ext cx="1043646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4. Элементы подготовки форм отчётности для Электронного бюджета в СУПД.</a:t>
            </a:r>
          </a:p>
          <a:p>
            <a:pPr algn="just"/>
            <a:endParaRPr lang="ru-RU" sz="24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ru-RU" sz="32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01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7D4C92-A3DD-4C03-B999-B49D202D01E8}"/>
              </a:ext>
            </a:extLst>
          </p:cNvPr>
          <p:cNvSpPr txBox="1">
            <a:spLocks/>
          </p:cNvSpPr>
          <p:nvPr/>
        </p:nvSpPr>
        <p:spPr>
          <a:xfrm>
            <a:off x="98101" y="123092"/>
            <a:ext cx="10062936" cy="939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28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субсидиарных сущностей НПО 2022</a:t>
            </a:r>
            <a:endParaRPr lang="ru-RU" sz="2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1235ED-1F62-4928-B001-0FC48A51D644}"/>
              </a:ext>
            </a:extLst>
          </p:cNvPr>
          <p:cNvSpPr txBox="1"/>
          <p:nvPr/>
        </p:nvSpPr>
        <p:spPr>
          <a:xfrm>
            <a:off x="6096000" y="1260681"/>
            <a:ext cx="3498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https://sup.apkpro.ru/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1224EA-67D3-4973-A1FE-0561BC7C2765}"/>
              </a:ext>
            </a:extLst>
          </p:cNvPr>
          <p:cNvSpPr txBox="1"/>
          <p:nvPr/>
        </p:nvSpPr>
        <p:spPr>
          <a:xfrm>
            <a:off x="110996" y="1736449"/>
            <a:ext cx="58358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Управление проектной деятельностью (СУПД)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3A48338-D9CC-4D84-9742-EB25410122DF}"/>
              </a:ext>
            </a:extLst>
          </p:cNvPr>
          <p:cNvSpPr txBox="1"/>
          <p:nvPr/>
        </p:nvSpPr>
        <p:spPr>
          <a:xfrm>
            <a:off x="6379176" y="2250091"/>
            <a:ext cx="2988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письмо Федерального оператора от 22.10.2021 № 3833</a:t>
            </a:r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EFBCA0-32BB-4CE3-AC7D-44268A537248}"/>
              </a:ext>
            </a:extLst>
          </p:cNvPr>
          <p:cNvSpPr txBox="1"/>
          <p:nvPr/>
        </p:nvSpPr>
        <p:spPr>
          <a:xfrm>
            <a:off x="6096000" y="1833845"/>
            <a:ext cx="4002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доступов в систему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6A9E833-760C-4F3D-BB52-A3E416DDE1FB}"/>
              </a:ext>
            </a:extLst>
          </p:cNvPr>
          <p:cNvSpPr txBox="1"/>
          <p:nvPr/>
        </p:nvSpPr>
        <p:spPr>
          <a:xfrm>
            <a:off x="6379176" y="3341901"/>
            <a:ext cx="38775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https://sup.apkpro.ru/information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863B556-3A67-4539-A939-30B47326B17D}"/>
              </a:ext>
            </a:extLst>
          </p:cNvPr>
          <p:cNvSpPr txBox="1"/>
          <p:nvPr/>
        </p:nvSpPr>
        <p:spPr>
          <a:xfrm>
            <a:off x="350369" y="3288808"/>
            <a:ext cx="43143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Дорожные карты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75EBE4A-A552-4D85-867D-3658B582EE16}"/>
              </a:ext>
            </a:extLst>
          </p:cNvPr>
          <p:cNvSpPr txBox="1"/>
          <p:nvPr/>
        </p:nvSpPr>
        <p:spPr>
          <a:xfrm>
            <a:off x="313863" y="4224212"/>
            <a:ext cx="5131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 kern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800" dirty="0"/>
              <a:t>- Инфраструктурные листы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D79F079-8778-4CDE-8074-5485F5668683}"/>
              </a:ext>
            </a:extLst>
          </p:cNvPr>
          <p:cNvSpPr txBox="1"/>
          <p:nvPr/>
        </p:nvSpPr>
        <p:spPr>
          <a:xfrm>
            <a:off x="331450" y="5159617"/>
            <a:ext cx="43143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Отчетность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08C996B-BD60-4C5F-B86D-65A5B4C547D6}"/>
              </a:ext>
            </a:extLst>
          </p:cNvPr>
          <p:cNvSpPr txBox="1"/>
          <p:nvPr/>
        </p:nvSpPr>
        <p:spPr>
          <a:xfrm>
            <a:off x="6096000" y="2895663"/>
            <a:ext cx="4002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системе</a:t>
            </a:r>
            <a:endParaRPr lang="ru-RU" dirty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0E236649-37B0-4C89-8FB3-F02D0DEC217C}"/>
              </a:ext>
            </a:extLst>
          </p:cNvPr>
          <p:cNvCxnSpPr>
            <a:cxnSpLocks/>
          </p:cNvCxnSpPr>
          <p:nvPr/>
        </p:nvCxnSpPr>
        <p:spPr>
          <a:xfrm>
            <a:off x="5792670" y="1576296"/>
            <a:ext cx="0" cy="5080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08A4A2A-3CA6-49AB-AEE8-7ED549299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65176"/>
            <a:ext cx="4592324" cy="270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13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загнутый угол 2">
            <a:extLst>
              <a:ext uri="{FF2B5EF4-FFF2-40B4-BE49-F238E27FC236}">
                <a16:creationId xmlns:a16="http://schemas.microsoft.com/office/drawing/2014/main" xmlns="" id="{95D6467F-25DD-41A4-868F-9FA1234C2157}"/>
              </a:ext>
            </a:extLst>
          </p:cNvPr>
          <p:cNvSpPr/>
          <p:nvPr/>
        </p:nvSpPr>
        <p:spPr>
          <a:xfrm>
            <a:off x="1240131" y="1963569"/>
            <a:ext cx="1934989" cy="103787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Сформировать документ</a:t>
            </a:r>
            <a:endParaRPr lang="ru-RU" sz="1400" dirty="0"/>
          </a:p>
        </p:txBody>
      </p:sp>
      <p:sp>
        <p:nvSpPr>
          <p:cNvPr id="3" name="Прямоугольник: загнутый угол 2">
            <a:extLst>
              <a:ext uri="{FF2B5EF4-FFF2-40B4-BE49-F238E27FC236}">
                <a16:creationId xmlns:a16="http://schemas.microsoft.com/office/drawing/2014/main" xmlns="" id="{95D6467F-25DD-41A4-868F-9FA1234C2157}"/>
              </a:ext>
            </a:extLst>
          </p:cNvPr>
          <p:cNvSpPr/>
          <p:nvPr/>
        </p:nvSpPr>
        <p:spPr>
          <a:xfrm>
            <a:off x="4129944" y="1953922"/>
            <a:ext cx="1934989" cy="103787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Заполнить необходимую информацию в документе</a:t>
            </a:r>
            <a:endParaRPr lang="ru-RU" sz="1400" dirty="0"/>
          </a:p>
        </p:txBody>
      </p:sp>
      <p:sp>
        <p:nvSpPr>
          <p:cNvPr id="4" name="Прямоугольник: загнутый угол 2">
            <a:extLst>
              <a:ext uri="{FF2B5EF4-FFF2-40B4-BE49-F238E27FC236}">
                <a16:creationId xmlns:a16="http://schemas.microsoft.com/office/drawing/2014/main" xmlns="" id="{95D6467F-25DD-41A4-868F-9FA1234C2157}"/>
              </a:ext>
            </a:extLst>
          </p:cNvPr>
          <p:cNvSpPr/>
          <p:nvPr/>
        </p:nvSpPr>
        <p:spPr>
          <a:xfrm>
            <a:off x="7129715" y="1967426"/>
            <a:ext cx="1934989" cy="103787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Проверить корректность введенной информации</a:t>
            </a:r>
            <a:endParaRPr lang="ru-RU" sz="1400" dirty="0"/>
          </a:p>
        </p:txBody>
      </p:sp>
      <p:sp>
        <p:nvSpPr>
          <p:cNvPr id="5" name="Прямоугольник: загнутый угол 2">
            <a:extLst>
              <a:ext uri="{FF2B5EF4-FFF2-40B4-BE49-F238E27FC236}">
                <a16:creationId xmlns:a16="http://schemas.microsoft.com/office/drawing/2014/main" xmlns="" id="{95D6467F-25DD-41A4-868F-9FA1234C2157}"/>
              </a:ext>
            </a:extLst>
          </p:cNvPr>
          <p:cNvSpPr/>
          <p:nvPr/>
        </p:nvSpPr>
        <p:spPr>
          <a:xfrm>
            <a:off x="1216982" y="4029649"/>
            <a:ext cx="1934989" cy="103787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Утвердить документ</a:t>
            </a:r>
            <a:endParaRPr lang="ru-RU" sz="1400" dirty="0"/>
          </a:p>
        </p:txBody>
      </p:sp>
      <p:sp>
        <p:nvSpPr>
          <p:cNvPr id="6" name="Прямоугольник: загнутый угол 2">
            <a:extLst>
              <a:ext uri="{FF2B5EF4-FFF2-40B4-BE49-F238E27FC236}">
                <a16:creationId xmlns:a16="http://schemas.microsoft.com/office/drawing/2014/main" xmlns="" id="{95D6467F-25DD-41A4-868F-9FA1234C2157}"/>
              </a:ext>
            </a:extLst>
          </p:cNvPr>
          <p:cNvSpPr/>
          <p:nvPr/>
        </p:nvSpPr>
        <p:spPr>
          <a:xfrm>
            <a:off x="4101007" y="4037364"/>
            <a:ext cx="1934989" cy="103787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Распечатать и подписать документ</a:t>
            </a:r>
            <a:endParaRPr lang="ru-RU" sz="1400" dirty="0"/>
          </a:p>
        </p:txBody>
      </p:sp>
      <p:sp>
        <p:nvSpPr>
          <p:cNvPr id="7" name="Прямоугольник: загнутый угол 2">
            <a:extLst>
              <a:ext uri="{FF2B5EF4-FFF2-40B4-BE49-F238E27FC236}">
                <a16:creationId xmlns:a16="http://schemas.microsoft.com/office/drawing/2014/main" xmlns="" id="{95D6467F-25DD-41A4-868F-9FA1234C2157}"/>
              </a:ext>
            </a:extLst>
          </p:cNvPr>
          <p:cNvSpPr/>
          <p:nvPr/>
        </p:nvSpPr>
        <p:spPr>
          <a:xfrm>
            <a:off x="7106567" y="4050868"/>
            <a:ext cx="2043220" cy="103787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Прикрепить скан подписанного документа в ГИИС «ЭБ»</a:t>
            </a:r>
            <a:endParaRPr lang="ru-RU" sz="1400" dirty="0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61F464A8-4954-40A1-93C1-077F42E736F6}"/>
              </a:ext>
            </a:extLst>
          </p:cNvPr>
          <p:cNvSpPr txBox="1">
            <a:spLocks/>
          </p:cNvSpPr>
          <p:nvPr/>
        </p:nvSpPr>
        <p:spPr>
          <a:xfrm>
            <a:off x="313410" y="142486"/>
            <a:ext cx="9554007" cy="818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Схема работы</a:t>
            </a:r>
            <a:endParaRPr lang="ru-RU" sz="3600" dirty="0"/>
          </a:p>
        </p:txBody>
      </p:sp>
      <p:cxnSp>
        <p:nvCxnSpPr>
          <p:cNvPr id="10" name="Прямая со стрелкой 9"/>
          <p:cNvCxnSpPr>
            <a:stCxn id="2" idx="3"/>
            <a:endCxn id="3" idx="1"/>
          </p:cNvCxnSpPr>
          <p:nvPr/>
        </p:nvCxnSpPr>
        <p:spPr>
          <a:xfrm flipV="1">
            <a:off x="3175120" y="2472858"/>
            <a:ext cx="954824" cy="96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3"/>
            <a:endCxn id="4" idx="1"/>
          </p:cNvCxnSpPr>
          <p:nvPr/>
        </p:nvCxnSpPr>
        <p:spPr>
          <a:xfrm>
            <a:off x="6064933" y="2472858"/>
            <a:ext cx="1064782" cy="135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3"/>
            <a:endCxn id="6" idx="1"/>
          </p:cNvCxnSpPr>
          <p:nvPr/>
        </p:nvCxnSpPr>
        <p:spPr>
          <a:xfrm>
            <a:off x="3151971" y="4548585"/>
            <a:ext cx="949036" cy="77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3"/>
            <a:endCxn id="7" idx="1"/>
          </p:cNvCxnSpPr>
          <p:nvPr/>
        </p:nvCxnSpPr>
        <p:spPr>
          <a:xfrm>
            <a:off x="6035996" y="4556300"/>
            <a:ext cx="1070571" cy="135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4" idx="2"/>
            <a:endCxn id="5" idx="0"/>
          </p:cNvCxnSpPr>
          <p:nvPr/>
        </p:nvCxnSpPr>
        <p:spPr>
          <a:xfrm rot="5400000">
            <a:off x="4628668" y="561107"/>
            <a:ext cx="1024352" cy="5912733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0368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5">
            <a:extLst>
              <a:ext uri="{FF2B5EF4-FFF2-40B4-BE49-F238E27FC236}">
                <a16:creationId xmlns:a16="http://schemas.microsoft.com/office/drawing/2014/main" xmlns="" id="{61F464A8-4954-40A1-93C1-077F42E736F6}"/>
              </a:ext>
            </a:extLst>
          </p:cNvPr>
          <p:cNvSpPr txBox="1">
            <a:spLocks/>
          </p:cNvSpPr>
          <p:nvPr/>
        </p:nvSpPr>
        <p:spPr>
          <a:xfrm>
            <a:off x="313410" y="142486"/>
            <a:ext cx="9554007" cy="818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Система управления проектной деятельности нацпроекта «Образование» (СУПД)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99" y="2236687"/>
            <a:ext cx="2295525" cy="42481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36593" y="1849585"/>
            <a:ext cx="327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https://1c.apkpro.ru/nacproject/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6800" y="1861160"/>
            <a:ext cx="2300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https://sup.apkpro.ru/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6526" y="5243332"/>
            <a:ext cx="1765140" cy="4977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59758" y="1441048"/>
            <a:ext cx="2945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Вход через Веб компонент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42568" y="1442976"/>
            <a:ext cx="285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Переход по прямой ссылке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873" y="2261101"/>
            <a:ext cx="4162425" cy="12477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2482" y="5314407"/>
            <a:ext cx="1200150" cy="11715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6692" y="3269728"/>
            <a:ext cx="11906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>
            <a:extLst>
              <a:ext uri="{FF2B5EF4-FFF2-40B4-BE49-F238E27FC236}">
                <a16:creationId xmlns:a16="http://schemas.microsoft.com/office/drawing/2014/main" xmlns="" id="{61F464A8-4954-40A1-93C1-077F42E736F6}"/>
              </a:ext>
            </a:extLst>
          </p:cNvPr>
          <p:cNvSpPr txBox="1">
            <a:spLocks/>
          </p:cNvSpPr>
          <p:nvPr/>
        </p:nvSpPr>
        <p:spPr>
          <a:xfrm>
            <a:off x="313410" y="142486"/>
            <a:ext cx="9554007" cy="818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Заполнение формы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9" y="1464921"/>
            <a:ext cx="6715125" cy="1485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248" y="3021032"/>
            <a:ext cx="9276692" cy="3836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9" y="3723309"/>
            <a:ext cx="1891737" cy="83190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1966973" y="4104539"/>
            <a:ext cx="880399" cy="2012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887884" y="4259485"/>
            <a:ext cx="2448046" cy="208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82096" y="2033286"/>
            <a:ext cx="769717" cy="2720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48583" y="1921397"/>
            <a:ext cx="2158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1. Создать форму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78" y="3179179"/>
            <a:ext cx="3109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2. Выбрать федеральный проект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95599" y="4475546"/>
            <a:ext cx="5305063" cy="208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50421" y="4674241"/>
            <a:ext cx="278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3. Выбрать год и месяц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xmlns="" id="{61F464A8-4954-40A1-93C1-077F42E736F6}"/>
              </a:ext>
            </a:extLst>
          </p:cNvPr>
          <p:cNvSpPr txBox="1">
            <a:spLocks/>
          </p:cNvSpPr>
          <p:nvPr/>
        </p:nvSpPr>
        <p:spPr>
          <a:xfrm>
            <a:off x="313410" y="142486"/>
            <a:ext cx="9554007" cy="818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Заполнение формы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0981"/>
            <a:ext cx="2085975" cy="266700"/>
          </a:xfrm>
          <a:prstGeom prst="rect">
            <a:avLst/>
          </a:prstGeom>
          <a:ln w="28575"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52087" y="1689904"/>
            <a:ext cx="2025570" cy="254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9450" y="1203767"/>
            <a:ext cx="221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желании можно свернуть заголовок формы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72201" y="1402850"/>
            <a:ext cx="32608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Сохранение введенной </a:t>
            </a:r>
            <a:r>
              <a:rPr lang="ru-RU" sz="1400" dirty="0" smtClean="0"/>
              <a:t>информации</a:t>
            </a:r>
          </a:p>
          <a:p>
            <a:pPr algn="ctr"/>
            <a:r>
              <a:rPr lang="ru-RU" sz="800" dirty="0" smtClean="0"/>
              <a:t>(</a:t>
            </a:r>
            <a:r>
              <a:rPr lang="ru-RU" sz="800" dirty="0" err="1" smtClean="0"/>
              <a:t>автосохранение</a:t>
            </a:r>
            <a:r>
              <a:rPr lang="ru-RU" sz="800" dirty="0" smtClean="0"/>
              <a:t> введенной информации каждые 10 минут)</a:t>
            </a:r>
            <a:endParaRPr lang="ru-RU" sz="800" dirty="0"/>
          </a:p>
        </p:txBody>
      </p:sp>
      <p:sp>
        <p:nvSpPr>
          <p:cNvPr id="32" name="TextBox 31"/>
          <p:cNvSpPr txBox="1"/>
          <p:nvPr/>
        </p:nvSpPr>
        <p:spPr>
          <a:xfrm>
            <a:off x="405114" y="6360288"/>
            <a:ext cx="317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Блок автоматического расчета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152784" y="6319391"/>
            <a:ext cx="36952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Блок ввода информации</a:t>
            </a:r>
          </a:p>
          <a:p>
            <a:r>
              <a:rPr lang="ru-RU" sz="1100" dirty="0" smtClean="0"/>
              <a:t>(компоненты для заполнения выделены зеленым цветом)</a:t>
            </a:r>
            <a:endParaRPr lang="ru-RU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7959666" y="6319391"/>
            <a:ext cx="31574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Блок уже введенной информации</a:t>
            </a:r>
          </a:p>
          <a:p>
            <a:pPr algn="ctr"/>
            <a:r>
              <a:rPr lang="ru-RU" sz="1100" dirty="0" smtClean="0"/>
              <a:t>(значения для расчета </a:t>
            </a:r>
            <a:r>
              <a:rPr lang="ru-RU" sz="1100" b="1" u="sng" dirty="0" smtClean="0"/>
              <a:t>УЖЕ</a:t>
            </a:r>
            <a:r>
              <a:rPr lang="ru-RU" sz="1100" dirty="0" smtClean="0"/>
              <a:t> заполонены)</a:t>
            </a:r>
            <a:endParaRPr lang="ru-RU" sz="1100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152783" y="6398427"/>
            <a:ext cx="8316" cy="355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8000036" y="6398427"/>
            <a:ext cx="1" cy="374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0" y="2096695"/>
            <a:ext cx="11227443" cy="4292530"/>
            <a:chOff x="0" y="2096695"/>
            <a:chExt cx="11227443" cy="440249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096695"/>
              <a:ext cx="11227443" cy="4402490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9306" y="2958886"/>
              <a:ext cx="11218137" cy="3413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787" y="2754773"/>
            <a:ext cx="1475772" cy="2218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544010" y="1842660"/>
            <a:ext cx="3329490" cy="76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514411" y="1944548"/>
            <a:ext cx="550461" cy="8275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1031" r="7983"/>
          <a:stretch/>
        </p:blipFill>
        <p:spPr>
          <a:xfrm>
            <a:off x="22860" y="3092450"/>
            <a:ext cx="11197590" cy="315087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860" y="3026781"/>
            <a:ext cx="4129924" cy="33528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52785" y="3029860"/>
            <a:ext cx="3847252" cy="33361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010309" y="3026781"/>
            <a:ext cx="3223550" cy="33392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xmlns="" id="{61F464A8-4954-40A1-93C1-077F42E736F6}"/>
              </a:ext>
            </a:extLst>
          </p:cNvPr>
          <p:cNvSpPr txBox="1">
            <a:spLocks/>
          </p:cNvSpPr>
          <p:nvPr/>
        </p:nvSpPr>
        <p:spPr>
          <a:xfrm>
            <a:off x="313410" y="142486"/>
            <a:ext cx="9554007" cy="818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Заполнение формы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5622080" y="1299077"/>
            <a:ext cx="504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проекта и наименование показателя</a:t>
            </a:r>
            <a:endParaRPr lang="ru-RU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81379" y="5709614"/>
            <a:ext cx="4323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Число детей проживающих в субъекте</a:t>
            </a:r>
          </a:p>
          <a:p>
            <a:pPr algn="ctr"/>
            <a:r>
              <a:rPr lang="ru-RU" sz="1200" dirty="0" smtClean="0"/>
              <a:t>(Значения для расчета уже заполнены)</a:t>
            </a:r>
            <a:endParaRPr lang="ru-RU" sz="1200" dirty="0"/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22068" y="4157968"/>
            <a:ext cx="4641922" cy="946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Численность детей охваченных дополнительным образованием и школами искусств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83599" y="2549623"/>
            <a:ext cx="3318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Численность детей охваченных спортивной подготовкой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76657" y="1232323"/>
            <a:ext cx="4855422" cy="5371465"/>
            <a:chOff x="-2517" y="1240789"/>
            <a:chExt cx="4855422" cy="5371465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19030" y="1240789"/>
              <a:ext cx="4333875" cy="5371465"/>
              <a:chOff x="-1" y="1170940"/>
              <a:chExt cx="4333875" cy="5371465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" y="1170940"/>
                <a:ext cx="4333875" cy="1143000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3"/>
              <a:srcRect l="912" t="623" r="719" b="13296"/>
              <a:stretch/>
            </p:blipFill>
            <p:spPr>
              <a:xfrm>
                <a:off x="80961" y="2169795"/>
                <a:ext cx="4216400" cy="1402080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786" y="3571875"/>
                <a:ext cx="4219575" cy="1619250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5"/>
              <a:srcRect l="-1" t="7182" r="-620" b="14438"/>
              <a:stretch/>
            </p:blipFill>
            <p:spPr>
              <a:xfrm>
                <a:off x="77786" y="5191125"/>
                <a:ext cx="4063684" cy="1351280"/>
              </a:xfrm>
              <a:prstGeom prst="rect">
                <a:avLst/>
              </a:prstGeom>
            </p:spPr>
          </p:pic>
        </p:grpSp>
        <p:sp>
          <p:nvSpPr>
            <p:cNvPr id="24" name="Прямоугольник 23"/>
            <p:cNvSpPr/>
            <p:nvPr/>
          </p:nvSpPr>
          <p:spPr>
            <a:xfrm>
              <a:off x="0" y="1513852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1</a:t>
              </a:r>
              <a:endParaRPr lang="ru-RU" sz="2000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-2517" y="591928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4</a:t>
              </a:r>
              <a:endParaRPr lang="ru-RU" sz="200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-2516" y="4426499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3</a:t>
              </a:r>
              <a:endParaRPr lang="ru-RU" sz="2000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-1" y="2688777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2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46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xmlns="" id="{61F464A8-4954-40A1-93C1-077F42E736F6}"/>
              </a:ext>
            </a:extLst>
          </p:cNvPr>
          <p:cNvSpPr txBox="1">
            <a:spLocks/>
          </p:cNvSpPr>
          <p:nvPr/>
        </p:nvSpPr>
        <p:spPr>
          <a:xfrm>
            <a:off x="313410" y="142486"/>
            <a:ext cx="9554007" cy="818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Работа с утвержденной формой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2" y="2076740"/>
            <a:ext cx="11141581" cy="441087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2597" y="6076710"/>
            <a:ext cx="6395013" cy="2160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227" y="2525211"/>
            <a:ext cx="866173" cy="2160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2005" y="6400800"/>
            <a:ext cx="405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1. Заполнить должность и ФИО подписанта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0663" y="1703408"/>
            <a:ext cx="4951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2. Сохранить документ в формате ПДФ и распечатать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19" name="Прямая со стрелкой 18"/>
          <p:cNvCxnSpPr>
            <a:stCxn id="17" idx="0"/>
            <a:endCxn id="18" idx="2"/>
          </p:cNvCxnSpPr>
          <p:nvPr/>
        </p:nvCxnSpPr>
        <p:spPr>
          <a:xfrm flipV="1">
            <a:off x="481314" y="2011185"/>
            <a:ext cx="2225059" cy="51402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2" idx="3"/>
          </p:cNvCxnSpPr>
          <p:nvPr/>
        </p:nvCxnSpPr>
        <p:spPr>
          <a:xfrm flipV="1">
            <a:off x="3399692" y="1905924"/>
            <a:ext cx="4279575" cy="7278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30405" y="1768568"/>
            <a:ext cx="24575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необходимости можно запросить редактирование формы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75611" y="2543908"/>
            <a:ext cx="1124081" cy="1797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317DEC1-9707-4A93-95B2-824386221C20}"/>
              </a:ext>
            </a:extLst>
          </p:cNvPr>
          <p:cNvSpPr/>
          <p:nvPr/>
        </p:nvSpPr>
        <p:spPr>
          <a:xfrm>
            <a:off x="7114078" y="1392601"/>
            <a:ext cx="3490176" cy="54278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100" b="1" kern="0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После утверждения, форма станет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100" b="1" kern="0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недоступной для редактирования</a:t>
            </a:r>
            <a:endParaRPr lang="ru-RU" sz="1400" b="1" kern="0" dirty="0">
              <a:solidFill>
                <a:srgbClr val="FF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>
            <a:extLst>
              <a:ext uri="{FF2B5EF4-FFF2-40B4-BE49-F238E27FC236}">
                <a16:creationId xmlns:a16="http://schemas.microsoft.com/office/drawing/2014/main" xmlns="" id="{61F464A8-4954-40A1-93C1-077F42E736F6}"/>
              </a:ext>
            </a:extLst>
          </p:cNvPr>
          <p:cNvSpPr txBox="1">
            <a:spLocks/>
          </p:cNvSpPr>
          <p:nvPr/>
        </p:nvSpPr>
        <p:spPr>
          <a:xfrm>
            <a:off x="313410" y="142486"/>
            <a:ext cx="9554007" cy="818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Прикрепление документа в ГИИС «ЭБ»</a:t>
            </a:r>
            <a:endParaRPr lang="ru-RU" sz="36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65550" y="1938315"/>
            <a:ext cx="10700795" cy="4718250"/>
            <a:chOff x="1590044" y="1584226"/>
            <a:chExt cx="8827171" cy="517116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0044" y="1584226"/>
              <a:ext cx="8827171" cy="516381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2618" y="6339950"/>
              <a:ext cx="756755" cy="41544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66663" y="1535652"/>
            <a:ext cx="1022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После подписания формы необходимо скан прикрепить в ГИИС «ЭБ»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364" y="2642471"/>
            <a:ext cx="1424289" cy="89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3307" y="2575367"/>
            <a:ext cx="6495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Сентябрь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42559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загнутый угол 2">
            <a:extLst>
              <a:ext uri="{FF2B5EF4-FFF2-40B4-BE49-F238E27FC236}">
                <a16:creationId xmlns:a16="http://schemas.microsoft.com/office/drawing/2014/main" xmlns="" id="{95D6467F-25DD-41A4-868F-9FA1234C2157}"/>
              </a:ext>
            </a:extLst>
          </p:cNvPr>
          <p:cNvSpPr/>
          <p:nvPr/>
        </p:nvSpPr>
        <p:spPr>
          <a:xfrm>
            <a:off x="1240131" y="1963569"/>
            <a:ext cx="1934989" cy="103787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Сформировать документ</a:t>
            </a:r>
            <a:endParaRPr lang="ru-RU" sz="1400" dirty="0"/>
          </a:p>
        </p:txBody>
      </p:sp>
      <p:sp>
        <p:nvSpPr>
          <p:cNvPr id="3" name="Прямоугольник: загнутый угол 2">
            <a:extLst>
              <a:ext uri="{FF2B5EF4-FFF2-40B4-BE49-F238E27FC236}">
                <a16:creationId xmlns:a16="http://schemas.microsoft.com/office/drawing/2014/main" xmlns="" id="{95D6467F-25DD-41A4-868F-9FA1234C2157}"/>
              </a:ext>
            </a:extLst>
          </p:cNvPr>
          <p:cNvSpPr/>
          <p:nvPr/>
        </p:nvSpPr>
        <p:spPr>
          <a:xfrm>
            <a:off x="4129944" y="1953922"/>
            <a:ext cx="1934989" cy="103787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Заполнить необходимую информацию в документе</a:t>
            </a:r>
            <a:endParaRPr lang="ru-RU" sz="1400" dirty="0"/>
          </a:p>
        </p:txBody>
      </p:sp>
      <p:sp>
        <p:nvSpPr>
          <p:cNvPr id="4" name="Прямоугольник: загнутый угол 2">
            <a:extLst>
              <a:ext uri="{FF2B5EF4-FFF2-40B4-BE49-F238E27FC236}">
                <a16:creationId xmlns:a16="http://schemas.microsoft.com/office/drawing/2014/main" xmlns="" id="{95D6467F-25DD-41A4-868F-9FA1234C2157}"/>
              </a:ext>
            </a:extLst>
          </p:cNvPr>
          <p:cNvSpPr/>
          <p:nvPr/>
        </p:nvSpPr>
        <p:spPr>
          <a:xfrm>
            <a:off x="7129715" y="1967426"/>
            <a:ext cx="1934989" cy="103787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Проверить корректность введенной информации</a:t>
            </a:r>
            <a:endParaRPr lang="ru-RU" sz="1400" dirty="0"/>
          </a:p>
        </p:txBody>
      </p:sp>
      <p:sp>
        <p:nvSpPr>
          <p:cNvPr id="5" name="Прямоугольник: загнутый угол 2">
            <a:extLst>
              <a:ext uri="{FF2B5EF4-FFF2-40B4-BE49-F238E27FC236}">
                <a16:creationId xmlns:a16="http://schemas.microsoft.com/office/drawing/2014/main" xmlns="" id="{95D6467F-25DD-41A4-868F-9FA1234C2157}"/>
              </a:ext>
            </a:extLst>
          </p:cNvPr>
          <p:cNvSpPr/>
          <p:nvPr/>
        </p:nvSpPr>
        <p:spPr>
          <a:xfrm>
            <a:off x="1216982" y="4029649"/>
            <a:ext cx="1934989" cy="103787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Утвердить документ</a:t>
            </a:r>
            <a:endParaRPr lang="ru-RU" sz="1400" dirty="0"/>
          </a:p>
        </p:txBody>
      </p:sp>
      <p:sp>
        <p:nvSpPr>
          <p:cNvPr id="6" name="Прямоугольник: загнутый угол 2">
            <a:extLst>
              <a:ext uri="{FF2B5EF4-FFF2-40B4-BE49-F238E27FC236}">
                <a16:creationId xmlns:a16="http://schemas.microsoft.com/office/drawing/2014/main" xmlns="" id="{95D6467F-25DD-41A4-868F-9FA1234C2157}"/>
              </a:ext>
            </a:extLst>
          </p:cNvPr>
          <p:cNvSpPr/>
          <p:nvPr/>
        </p:nvSpPr>
        <p:spPr>
          <a:xfrm>
            <a:off x="4101007" y="4037364"/>
            <a:ext cx="1934989" cy="103787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Распечатать и подписать документ</a:t>
            </a:r>
            <a:endParaRPr lang="ru-RU" sz="1400" dirty="0"/>
          </a:p>
        </p:txBody>
      </p:sp>
      <p:sp>
        <p:nvSpPr>
          <p:cNvPr id="7" name="Прямоугольник: загнутый угол 2">
            <a:extLst>
              <a:ext uri="{FF2B5EF4-FFF2-40B4-BE49-F238E27FC236}">
                <a16:creationId xmlns:a16="http://schemas.microsoft.com/office/drawing/2014/main" xmlns="" id="{95D6467F-25DD-41A4-868F-9FA1234C2157}"/>
              </a:ext>
            </a:extLst>
          </p:cNvPr>
          <p:cNvSpPr/>
          <p:nvPr/>
        </p:nvSpPr>
        <p:spPr>
          <a:xfrm>
            <a:off x="7106567" y="4050868"/>
            <a:ext cx="2043220" cy="103787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Прикрепить скан подписанного документа в ГИИС «ЭБ»</a:t>
            </a:r>
            <a:endParaRPr lang="ru-RU" sz="1400" dirty="0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61F464A8-4954-40A1-93C1-077F42E736F6}"/>
              </a:ext>
            </a:extLst>
          </p:cNvPr>
          <p:cNvSpPr txBox="1">
            <a:spLocks/>
          </p:cNvSpPr>
          <p:nvPr/>
        </p:nvSpPr>
        <p:spPr>
          <a:xfrm>
            <a:off x="313410" y="142486"/>
            <a:ext cx="9554007" cy="818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Схема работы</a:t>
            </a:r>
            <a:endParaRPr lang="ru-RU" sz="3600" dirty="0"/>
          </a:p>
        </p:txBody>
      </p:sp>
      <p:cxnSp>
        <p:nvCxnSpPr>
          <p:cNvPr id="10" name="Прямая со стрелкой 9"/>
          <p:cNvCxnSpPr>
            <a:stCxn id="2" idx="3"/>
            <a:endCxn id="3" idx="1"/>
          </p:cNvCxnSpPr>
          <p:nvPr/>
        </p:nvCxnSpPr>
        <p:spPr>
          <a:xfrm flipV="1">
            <a:off x="3175120" y="2472858"/>
            <a:ext cx="954824" cy="96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3"/>
            <a:endCxn id="4" idx="1"/>
          </p:cNvCxnSpPr>
          <p:nvPr/>
        </p:nvCxnSpPr>
        <p:spPr>
          <a:xfrm>
            <a:off x="6064933" y="2472858"/>
            <a:ext cx="1064782" cy="135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3"/>
            <a:endCxn id="6" idx="1"/>
          </p:cNvCxnSpPr>
          <p:nvPr/>
        </p:nvCxnSpPr>
        <p:spPr>
          <a:xfrm>
            <a:off x="3151971" y="4548585"/>
            <a:ext cx="949036" cy="77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3"/>
            <a:endCxn id="7" idx="1"/>
          </p:cNvCxnSpPr>
          <p:nvPr/>
        </p:nvCxnSpPr>
        <p:spPr>
          <a:xfrm>
            <a:off x="6035996" y="4556300"/>
            <a:ext cx="1070571" cy="135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4" idx="2"/>
            <a:endCxn id="5" idx="0"/>
          </p:cNvCxnSpPr>
          <p:nvPr/>
        </p:nvCxnSpPr>
        <p:spPr>
          <a:xfrm rot="5400000">
            <a:off x="4628668" y="561107"/>
            <a:ext cx="1024352" cy="5912733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7861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731" y="2533867"/>
            <a:ext cx="10436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5. Обратная связь от субъектов.</a:t>
            </a:r>
          </a:p>
          <a:p>
            <a:pPr algn="just"/>
            <a:endParaRPr lang="ru-RU" sz="32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1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731" y="2533867"/>
            <a:ext cx="104364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2. Регламент работы в модуле «Дорожные карты» по мероприятиям </a:t>
            </a:r>
            <a:r>
              <a:rPr lang="ru-RU" sz="2400" b="1" kern="0" dirty="0" smtClean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федеральных проектов </a:t>
            </a:r>
            <a:r>
              <a:rPr lang="ru-RU" sz="2400" b="1" kern="0" dirty="0">
                <a:solidFill>
                  <a:srgbClr val="37507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«Современная школа» и «Цифровая образовательная среда» в 2022 году. </a:t>
            </a:r>
          </a:p>
          <a:p>
            <a:pPr algn="just"/>
            <a:endParaRPr lang="ru-RU" sz="24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endParaRPr lang="ru-RU" sz="32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8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65088"/>
            <a:ext cx="7067550" cy="9175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defTabSz="844083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проектной деятельности</a:t>
            </a:r>
            <a:endParaRPr sz="3200" b="1" dirty="0">
              <a:solidFill>
                <a:srgbClr val="64BD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34" y="915214"/>
            <a:ext cx="1726599" cy="5544894"/>
          </a:xfrm>
          <a:prstGeom prst="rect">
            <a:avLst/>
          </a:prstGeom>
        </p:spPr>
      </p:pic>
      <p:cxnSp>
        <p:nvCxnSpPr>
          <p:cNvPr id="7" name="Соединительная линия уступом 6"/>
          <p:cNvCxnSpPr>
            <a:endCxn id="11" idx="1"/>
          </p:cNvCxnSpPr>
          <p:nvPr/>
        </p:nvCxnSpPr>
        <p:spPr>
          <a:xfrm flipV="1">
            <a:off x="1852788" y="1107687"/>
            <a:ext cx="751576" cy="445372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353" y="1618097"/>
            <a:ext cx="6542968" cy="1801586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1" name="Скругленный прямоугольник 10"/>
          <p:cNvSpPr/>
          <p:nvPr/>
        </p:nvSpPr>
        <p:spPr>
          <a:xfrm>
            <a:off x="2604364" y="900450"/>
            <a:ext cx="4854150" cy="414473"/>
          </a:xfrm>
          <a:prstGeom prst="round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Сводная информация по всем блокам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375120" y="3586038"/>
            <a:ext cx="4861468" cy="620606"/>
          </a:xfrm>
          <a:prstGeom prst="round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Блок по мониторингу исполнения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мероприятий дорожных карт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</a:rPr>
              <a:t>(необходим для отчета по выполнению контрольных точек в дорожных картах)</a:t>
            </a: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564" y="4363820"/>
            <a:ext cx="8607297" cy="215707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139" name="Овал 138"/>
          <p:cNvSpPr/>
          <p:nvPr/>
        </p:nvSpPr>
        <p:spPr>
          <a:xfrm>
            <a:off x="1754049" y="2202008"/>
            <a:ext cx="122802" cy="1141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1754049" y="1496544"/>
            <a:ext cx="122802" cy="1141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3" name="Соединительная линия уступом 142"/>
          <p:cNvCxnSpPr>
            <a:stCxn id="11" idx="3"/>
          </p:cNvCxnSpPr>
          <p:nvPr/>
        </p:nvCxnSpPr>
        <p:spPr>
          <a:xfrm>
            <a:off x="7458514" y="1107687"/>
            <a:ext cx="788671" cy="480178"/>
          </a:xfrm>
          <a:prstGeom prst="bentConnector3">
            <a:avLst>
              <a:gd name="adj1" fmla="val 97938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3" name="Соединительная линия уступом 152"/>
          <p:cNvCxnSpPr/>
          <p:nvPr/>
        </p:nvCxnSpPr>
        <p:spPr>
          <a:xfrm>
            <a:off x="7236588" y="3711909"/>
            <a:ext cx="738035" cy="651911"/>
          </a:xfrm>
          <a:prstGeom prst="bentConnector3">
            <a:avLst>
              <a:gd name="adj1" fmla="val 100035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139" idx="6"/>
          </p:cNvCxnSpPr>
          <p:nvPr/>
        </p:nvCxnSpPr>
        <p:spPr>
          <a:xfrm>
            <a:off x="1876851" y="2259060"/>
            <a:ext cx="1156495" cy="1326978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0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3" y="982154"/>
            <a:ext cx="10738984" cy="5665448"/>
          </a:xfrm>
          <a:prstGeom prst="rect">
            <a:avLst/>
          </a:prstGeom>
        </p:spPr>
      </p:pic>
      <p:sp>
        <p:nvSpPr>
          <p:cNvPr id="4" name="Правая фигурная скобка 3"/>
          <p:cNvSpPr/>
          <p:nvPr/>
        </p:nvSpPr>
        <p:spPr>
          <a:xfrm>
            <a:off x="4904509" y="2668385"/>
            <a:ext cx="482138" cy="273488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1354976" y="1837114"/>
            <a:ext cx="590202" cy="9642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298938" y="41223"/>
            <a:ext cx="7067550" cy="706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44083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«Дорожные карты»</a:t>
            </a:r>
            <a:endParaRPr lang="ru-RU" sz="3200" b="1" dirty="0">
              <a:solidFill>
                <a:srgbClr val="64BD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8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65088"/>
            <a:ext cx="7067550" cy="9175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defTabSz="844083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контрольной точки</a:t>
            </a:r>
            <a:endParaRPr sz="3200" b="1" dirty="0">
              <a:solidFill>
                <a:srgbClr val="64BD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3" y="1053985"/>
            <a:ext cx="10818235" cy="5712712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1133909" y="1884430"/>
            <a:ext cx="241068" cy="731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374977" y="1956261"/>
            <a:ext cx="1649470" cy="2125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70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65088"/>
            <a:ext cx="7067550" cy="9175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defTabSz="844083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контрольной точки</a:t>
            </a:r>
            <a:endParaRPr sz="3200" b="1" dirty="0">
              <a:solidFill>
                <a:srgbClr val="64BD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98" y="982154"/>
            <a:ext cx="10895623" cy="5736351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7274472" y="5603294"/>
            <a:ext cx="241068" cy="731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670131" y="4986866"/>
            <a:ext cx="2249935" cy="4995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6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5064</TotalTime>
  <Words>3146</Words>
  <Application>Microsoft Office PowerPoint</Application>
  <PresentationFormat>Широкоэкранный</PresentationFormat>
  <Paragraphs>590</Paragraphs>
  <Slides>48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7" baseType="lpstr">
      <vt:lpstr>Arial</vt:lpstr>
      <vt:lpstr>Calibri</vt:lpstr>
      <vt:lpstr>Calibri Light</vt:lpstr>
      <vt:lpstr>Helvetica Neue</vt:lpstr>
      <vt:lpstr>Times New Roman</vt:lpstr>
      <vt:lpstr>Verdana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управления проектной деятельности</vt:lpstr>
      <vt:lpstr>Презентация PowerPoint</vt:lpstr>
      <vt:lpstr>Выполнение контрольной точки</vt:lpstr>
      <vt:lpstr>Выполнение контрольной точки</vt:lpstr>
      <vt:lpstr>Выполнение контрольной точки</vt:lpstr>
      <vt:lpstr>Выполнение контрольной точки</vt:lpstr>
      <vt:lpstr>Проверка статуса выполнения контрольной точки </vt:lpstr>
      <vt:lpstr>Проверка статуса выполнения контрольной точки </vt:lpstr>
      <vt:lpstr>Проверка статуса выполнения контрольной точки </vt:lpstr>
      <vt:lpstr>Проверка статуса выполнения контрольной точки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Сибагатуллина Лейсан</dc:creator>
  <cp:lastModifiedBy>Zumrud Temirkhanova</cp:lastModifiedBy>
  <cp:revision>202</cp:revision>
  <dcterms:created xsi:type="dcterms:W3CDTF">2021-10-11T14:30:24Z</dcterms:created>
  <dcterms:modified xsi:type="dcterms:W3CDTF">2021-11-24T13:29:38Z</dcterms:modified>
</cp:coreProperties>
</file>