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4943475" cx="8791575"/>
  <p:notesSz cx="4943475" cy="879157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967">
          <p15:clr>
            <a:srgbClr val="A4A3A4"/>
          </p15:clr>
        </p15:guide>
        <p15:guide id="2" pos="501">
          <p15:clr>
            <a:srgbClr val="A4A3A4"/>
          </p15:clr>
        </p15:guide>
        <p15:guide id="3" pos="682">
          <p15:clr>
            <a:srgbClr val="A4A3A4"/>
          </p15:clr>
        </p15:guide>
        <p15:guide id="4" orient="horz" pos="2872">
          <p15:clr>
            <a:srgbClr val="A4A3A4"/>
          </p15:clr>
        </p15:guide>
        <p15:guide id="5" pos="229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0" roundtripDataSignature="AMtx7mhG4hkBPSvcuvbFmZsQ3DmchWNz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967" orient="horz"/>
        <p:guide pos="501"/>
        <p:guide pos="682"/>
        <p:guide pos="2872" orient="horz"/>
        <p:guide pos="22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824075" y="659350"/>
            <a:ext cx="3295800" cy="32968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494325" y="4175975"/>
            <a:ext cx="3954775" cy="395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1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" name="Google Shape;9;p1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;p1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5" name="Google Shape;185;p11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1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2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9" name="Google Shape;209;p12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2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3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4" name="Google Shape;224;p13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3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4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0" name="Google Shape;250;p14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4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15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0" name="Google Shape;260;p15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15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6" name="Google Shape;46;p2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2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6" name="Google Shape;76;p3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3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3" name="Google Shape;93;p4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4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6" name="Google Shape;106;p5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5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1" name="Google Shape;121;p7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7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3" name="Google Shape;133;p8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8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4" name="Google Shape;144;p9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9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0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6" name="Google Shape;166;p10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0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0" Type="http://schemas.openxmlformats.org/officeDocument/2006/relationships/image" Target="../media/image21.png"/><Relationship Id="rId11" Type="http://schemas.openxmlformats.org/officeDocument/2006/relationships/image" Target="../media/image6.png"/><Relationship Id="rId10" Type="http://schemas.openxmlformats.org/officeDocument/2006/relationships/image" Target="../media/image20.png"/><Relationship Id="rId21" Type="http://schemas.openxmlformats.org/officeDocument/2006/relationships/image" Target="../media/image23.png"/><Relationship Id="rId13" Type="http://schemas.openxmlformats.org/officeDocument/2006/relationships/image" Target="../media/image7.png"/><Relationship Id="rId1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9" Type="http://schemas.openxmlformats.org/officeDocument/2006/relationships/image" Target="../media/image4.png"/><Relationship Id="rId15" Type="http://schemas.openxmlformats.org/officeDocument/2006/relationships/image" Target="../media/image16.png"/><Relationship Id="rId14" Type="http://schemas.openxmlformats.org/officeDocument/2006/relationships/image" Target="../media/image17.png"/><Relationship Id="rId17" Type="http://schemas.openxmlformats.org/officeDocument/2006/relationships/image" Target="../media/image18.png"/><Relationship Id="rId16" Type="http://schemas.openxmlformats.org/officeDocument/2006/relationships/image" Target="../media/image15.png"/><Relationship Id="rId5" Type="http://schemas.openxmlformats.org/officeDocument/2006/relationships/image" Target="../media/image5.png"/><Relationship Id="rId19" Type="http://schemas.openxmlformats.org/officeDocument/2006/relationships/image" Target="../media/image22.png"/><Relationship Id="rId6" Type="http://schemas.openxmlformats.org/officeDocument/2006/relationships/image" Target="../media/image11.png"/><Relationship Id="rId18" Type="http://schemas.openxmlformats.org/officeDocument/2006/relationships/image" Target="../media/image27.png"/><Relationship Id="rId7" Type="http://schemas.openxmlformats.org/officeDocument/2006/relationships/image" Target="../media/image8.png"/><Relationship Id="rId8" Type="http://schemas.openxmlformats.org/officeDocument/2006/relationships/image" Target="../media/image10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4.png"/><Relationship Id="rId4" Type="http://schemas.openxmlformats.org/officeDocument/2006/relationships/image" Target="../media/image58.png"/><Relationship Id="rId5" Type="http://schemas.openxmlformats.org/officeDocument/2006/relationships/image" Target="../media/image59.png"/><Relationship Id="rId6" Type="http://schemas.openxmlformats.org/officeDocument/2006/relationships/image" Target="../media/image55.png"/><Relationship Id="rId7" Type="http://schemas.openxmlformats.org/officeDocument/2006/relationships/image" Target="../media/image3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4.png"/><Relationship Id="rId4" Type="http://schemas.openxmlformats.org/officeDocument/2006/relationships/image" Target="../media/image67.png"/><Relationship Id="rId5" Type="http://schemas.openxmlformats.org/officeDocument/2006/relationships/image" Target="../media/image55.png"/><Relationship Id="rId6" Type="http://schemas.openxmlformats.org/officeDocument/2006/relationships/image" Target="../media/image74.png"/><Relationship Id="rId7" Type="http://schemas.openxmlformats.org/officeDocument/2006/relationships/image" Target="../media/image33.png"/></Relationships>
</file>

<file path=ppt/slides/_rels/slide12.xml.rels><?xml version="1.0" encoding="UTF-8" standalone="yes"?><Relationships xmlns="http://schemas.openxmlformats.org/package/2006/relationships"><Relationship Id="rId11" Type="http://schemas.openxmlformats.org/officeDocument/2006/relationships/image" Target="../media/image33.png"/><Relationship Id="rId10" Type="http://schemas.openxmlformats.org/officeDocument/2006/relationships/hyperlink" Target="https://disk.yandex.ru/i/0Dl9YaqFff9IPg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4.png"/><Relationship Id="rId4" Type="http://schemas.openxmlformats.org/officeDocument/2006/relationships/image" Target="../media/image68.png"/><Relationship Id="rId9" Type="http://schemas.openxmlformats.org/officeDocument/2006/relationships/image" Target="../media/image61.png"/><Relationship Id="rId5" Type="http://schemas.openxmlformats.org/officeDocument/2006/relationships/image" Target="../media/image67.png"/><Relationship Id="rId6" Type="http://schemas.openxmlformats.org/officeDocument/2006/relationships/image" Target="../media/image55.png"/><Relationship Id="rId7" Type="http://schemas.openxmlformats.org/officeDocument/2006/relationships/hyperlink" Target="https://foxford.ru/official_info/educational_partnership" TargetMode="External"/><Relationship Id="rId8" Type="http://schemas.openxmlformats.org/officeDocument/2006/relationships/image" Target="../media/image6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4.png"/><Relationship Id="rId4" Type="http://schemas.openxmlformats.org/officeDocument/2006/relationships/image" Target="../media/image70.png"/><Relationship Id="rId5" Type="http://schemas.openxmlformats.org/officeDocument/2006/relationships/image" Target="../media/image77.jpg"/></Relationships>
</file>

<file path=ppt/slides/_rels/slide14.xml.rels><?xml version="1.0" encoding="UTF-8" standalone="yes"?><Relationships xmlns="http://schemas.openxmlformats.org/package/2006/relationships"><Relationship Id="rId20" Type="http://schemas.openxmlformats.org/officeDocument/2006/relationships/image" Target="../media/image21.png"/><Relationship Id="rId11" Type="http://schemas.openxmlformats.org/officeDocument/2006/relationships/image" Target="../media/image6.png"/><Relationship Id="rId10" Type="http://schemas.openxmlformats.org/officeDocument/2006/relationships/image" Target="../media/image20.png"/><Relationship Id="rId21" Type="http://schemas.openxmlformats.org/officeDocument/2006/relationships/image" Target="../media/image23.png"/><Relationship Id="rId13" Type="http://schemas.openxmlformats.org/officeDocument/2006/relationships/image" Target="../media/image7.png"/><Relationship Id="rId1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9" Type="http://schemas.openxmlformats.org/officeDocument/2006/relationships/image" Target="../media/image4.png"/><Relationship Id="rId15" Type="http://schemas.openxmlformats.org/officeDocument/2006/relationships/image" Target="../media/image16.png"/><Relationship Id="rId14" Type="http://schemas.openxmlformats.org/officeDocument/2006/relationships/image" Target="../media/image17.png"/><Relationship Id="rId17" Type="http://schemas.openxmlformats.org/officeDocument/2006/relationships/image" Target="../media/image18.png"/><Relationship Id="rId16" Type="http://schemas.openxmlformats.org/officeDocument/2006/relationships/image" Target="../media/image15.png"/><Relationship Id="rId5" Type="http://schemas.openxmlformats.org/officeDocument/2006/relationships/image" Target="../media/image5.png"/><Relationship Id="rId19" Type="http://schemas.openxmlformats.org/officeDocument/2006/relationships/image" Target="../media/image22.png"/><Relationship Id="rId6" Type="http://schemas.openxmlformats.org/officeDocument/2006/relationships/image" Target="../media/image11.png"/><Relationship Id="rId18" Type="http://schemas.openxmlformats.org/officeDocument/2006/relationships/image" Target="../media/image27.png"/><Relationship Id="rId7" Type="http://schemas.openxmlformats.org/officeDocument/2006/relationships/image" Target="../media/image8.png"/><Relationship Id="rId8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9.png"/></Relationships>
</file>

<file path=ppt/slides/_rels/slide3.xml.rels><?xml version="1.0" encoding="UTF-8" standalone="yes"?><Relationships xmlns="http://schemas.openxmlformats.org/package/2006/relationships"><Relationship Id="rId10" Type="http://schemas.openxmlformats.org/officeDocument/2006/relationships/image" Target="../media/image3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6.png"/><Relationship Id="rId4" Type="http://schemas.openxmlformats.org/officeDocument/2006/relationships/image" Target="../media/image32.png"/><Relationship Id="rId9" Type="http://schemas.openxmlformats.org/officeDocument/2006/relationships/image" Target="../media/image31.png"/><Relationship Id="rId5" Type="http://schemas.openxmlformats.org/officeDocument/2006/relationships/image" Target="../media/image50.png"/><Relationship Id="rId6" Type="http://schemas.openxmlformats.org/officeDocument/2006/relationships/image" Target="../media/image48.png"/><Relationship Id="rId7" Type="http://schemas.openxmlformats.org/officeDocument/2006/relationships/image" Target="../media/image30.png"/><Relationship Id="rId8" Type="http://schemas.openxmlformats.org/officeDocument/2006/relationships/image" Target="../media/image3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4.png"/><Relationship Id="rId4" Type="http://schemas.openxmlformats.org/officeDocument/2006/relationships/image" Target="../media/image31.png"/><Relationship Id="rId5" Type="http://schemas.openxmlformats.org/officeDocument/2006/relationships/image" Target="../media/image41.png"/><Relationship Id="rId6" Type="http://schemas.openxmlformats.org/officeDocument/2006/relationships/image" Target="../media/image36.png"/><Relationship Id="rId7" Type="http://schemas.openxmlformats.org/officeDocument/2006/relationships/image" Target="../media/image42.png"/><Relationship Id="rId8" Type="http://schemas.openxmlformats.org/officeDocument/2006/relationships/image" Target="../media/image3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4.png"/><Relationship Id="rId4" Type="http://schemas.openxmlformats.org/officeDocument/2006/relationships/image" Target="../media/image31.png"/><Relationship Id="rId5" Type="http://schemas.openxmlformats.org/officeDocument/2006/relationships/image" Target="../media/image43.png"/><Relationship Id="rId6" Type="http://schemas.openxmlformats.org/officeDocument/2006/relationships/image" Target="../media/image37.png"/><Relationship Id="rId7" Type="http://schemas.openxmlformats.org/officeDocument/2006/relationships/image" Target="../media/image51.png"/><Relationship Id="rId8" Type="http://schemas.openxmlformats.org/officeDocument/2006/relationships/image" Target="../media/image3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4.png"/><Relationship Id="rId4" Type="http://schemas.openxmlformats.org/officeDocument/2006/relationships/image" Target="../media/image47.png"/><Relationship Id="rId5" Type="http://schemas.openxmlformats.org/officeDocument/2006/relationships/image" Target="../media/image3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4.png"/><Relationship Id="rId4" Type="http://schemas.openxmlformats.org/officeDocument/2006/relationships/image" Target="../media/image47.png"/><Relationship Id="rId5" Type="http://schemas.openxmlformats.org/officeDocument/2006/relationships/image" Target="../media/image3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4.png"/><Relationship Id="rId4" Type="http://schemas.openxmlformats.org/officeDocument/2006/relationships/image" Target="../media/image47.png"/><Relationship Id="rId5" Type="http://schemas.openxmlformats.org/officeDocument/2006/relationships/image" Target="../media/image55.png"/><Relationship Id="rId6" Type="http://schemas.openxmlformats.org/officeDocument/2006/relationships/image" Target="../media/image33.png"/></Relationships>
</file>

<file path=ppt/slides/_rels/slide9.xml.rels><?xml version="1.0" encoding="UTF-8" standalone="yes"?><Relationships xmlns="http://schemas.openxmlformats.org/package/2006/relationships"><Relationship Id="rId11" Type="http://schemas.openxmlformats.org/officeDocument/2006/relationships/image" Target="../media/image33.png"/><Relationship Id="rId10" Type="http://schemas.openxmlformats.org/officeDocument/2006/relationships/image" Target="../media/image57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3.png"/><Relationship Id="rId4" Type="http://schemas.openxmlformats.org/officeDocument/2006/relationships/image" Target="../media/image56.png"/><Relationship Id="rId9" Type="http://schemas.openxmlformats.org/officeDocument/2006/relationships/image" Target="../media/image47.png"/><Relationship Id="rId5" Type="http://schemas.openxmlformats.org/officeDocument/2006/relationships/image" Target="../media/image52.png"/><Relationship Id="rId6" Type="http://schemas.openxmlformats.org/officeDocument/2006/relationships/image" Target="../media/image62.png"/><Relationship Id="rId7" Type="http://schemas.openxmlformats.org/officeDocument/2006/relationships/image" Target="../media/image54.png"/><Relationship Id="rId8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8D83FF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2" name="Google Shape;1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409950"/>
            <a:ext cx="333375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3" name="Google Shape;13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48050" y="3409950"/>
            <a:ext cx="335280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4" name="Google Shape;14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905625" y="3409950"/>
            <a:ext cx="188595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5" name="Google Shape;15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0" y="2724150"/>
            <a:ext cx="333375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6" name="Google Shape;16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448050" y="2724150"/>
            <a:ext cx="33528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7" name="Google Shape;17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905625" y="2724150"/>
            <a:ext cx="188595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8" name="Google Shape;1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047875"/>
            <a:ext cx="333375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9" name="Google Shape;1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48050" y="2047875"/>
            <a:ext cx="335280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0" name="Google Shape;20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905625" y="2047875"/>
            <a:ext cx="188595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1" name="Google Shape;21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38175"/>
            <a:ext cx="333375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2" name="Google Shape;2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48050" y="638175"/>
            <a:ext cx="335280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3" name="Google Shape;23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905625" y="638175"/>
            <a:ext cx="188595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4" name="Google Shape;24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0" y="1362075"/>
            <a:ext cx="333375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5" name="Google Shape;25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448050" y="1362075"/>
            <a:ext cx="33528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6" name="Google Shape;26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905625" y="1362075"/>
            <a:ext cx="188595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7" name="Google Shape;27;p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0" y="0"/>
            <a:ext cx="3333750" cy="6762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8" name="Google Shape;28;p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3448050" y="0"/>
            <a:ext cx="3352800" cy="6762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9" name="Google Shape;29;p1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905625" y="0"/>
            <a:ext cx="1885950" cy="6762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30" name="Google Shape;30;p1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6257925" y="1181100"/>
            <a:ext cx="1684148" cy="11064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31" name="Google Shape;31;p1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0" y="314325"/>
            <a:ext cx="5962650" cy="18192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32" name="Google Shape;32;p1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2867025" y="1724025"/>
            <a:ext cx="4238625" cy="170611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33" name="Google Shape;33;p1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1647825" y="1638300"/>
            <a:ext cx="990679" cy="87301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34" name="Google Shape;34;p1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7372350" y="710908"/>
            <a:ext cx="194816" cy="20695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35" name="Google Shape;35;p1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7058025" y="390525"/>
            <a:ext cx="333375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36" name="Google Shape;36;p1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377559" y="2501607"/>
            <a:ext cx="189602" cy="20696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37" name="Google Shape;37;p1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1291084" y="3168357"/>
            <a:ext cx="189602" cy="20696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38" name="Google Shape;38;p1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6177409" y="3568407"/>
            <a:ext cx="189602" cy="206960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1"/>
          <p:cNvSpPr/>
          <p:nvPr/>
        </p:nvSpPr>
        <p:spPr>
          <a:xfrm>
            <a:off x="1070904" y="676275"/>
            <a:ext cx="5496000" cy="7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6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Обучение школьников программированию на курсе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1"/>
          <p:cNvSpPr/>
          <p:nvPr/>
        </p:nvSpPr>
        <p:spPr>
          <a:xfrm>
            <a:off x="-1" y="4105275"/>
            <a:ext cx="8791500" cy="838200"/>
          </a:xfrm>
          <a:prstGeom prst="rect">
            <a:avLst/>
          </a:prstGeom>
          <a:solidFill>
            <a:srgbClr val="26103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1" name="Google Shape;41;p1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4026123" y="4407032"/>
            <a:ext cx="757689" cy="217371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Google Shape;42;p1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1659841" y="4372522"/>
            <a:ext cx="757689" cy="201212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Google Shape;43;p1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6367011" y="4339168"/>
            <a:ext cx="624632" cy="2993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88" name="Google Shape;188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8791575" cy="838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89" name="Google Shape;189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52512" y="4310576"/>
            <a:ext cx="5591175" cy="2571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90" name="Google Shape;190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324725" y="0"/>
            <a:ext cx="1466850" cy="85344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91" name="Google Shape;191;p11"/>
          <p:cNvGrpSpPr/>
          <p:nvPr/>
        </p:nvGrpSpPr>
        <p:grpSpPr>
          <a:xfrm>
            <a:off x="795704" y="1350941"/>
            <a:ext cx="6850380" cy="437812"/>
            <a:chOff x="788670" y="1224329"/>
            <a:chExt cx="6850380" cy="437812"/>
          </a:xfrm>
        </p:grpSpPr>
        <p:pic>
          <p:nvPicPr>
            <p:cNvPr descr="preencoded.png" id="192" name="Google Shape;192;p1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788670" y="1263015"/>
              <a:ext cx="144000" cy="144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3" name="Google Shape;193;p11"/>
            <p:cNvSpPr/>
            <p:nvPr/>
          </p:nvSpPr>
          <p:spPr>
            <a:xfrm>
              <a:off x="1076325" y="1224329"/>
              <a:ext cx="6562725" cy="4378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1 200 руб./ак.ч. </a:t>
              </a:r>
              <a:r>
                <a:rPr b="0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— за группу из 15 и более учеников</a:t>
              </a:r>
              <a:br>
                <a:rPr b="0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</a:br>
              <a:r>
                <a:rPr b="1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33 600 руб.</a:t>
              </a:r>
              <a:r>
                <a:rPr b="0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 за один модуль</a:t>
              </a:r>
              <a:endPara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4" name="Google Shape;194;p11"/>
          <p:cNvGrpSpPr/>
          <p:nvPr/>
        </p:nvGrpSpPr>
        <p:grpSpPr>
          <a:xfrm>
            <a:off x="795704" y="2100777"/>
            <a:ext cx="7355205" cy="437812"/>
            <a:chOff x="788670" y="2000250"/>
            <a:chExt cx="7355205" cy="437812"/>
          </a:xfrm>
        </p:grpSpPr>
        <p:pic>
          <p:nvPicPr>
            <p:cNvPr descr="preencoded.png" id="195" name="Google Shape;195;p1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788670" y="2053590"/>
              <a:ext cx="144000" cy="144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6" name="Google Shape;196;p11"/>
            <p:cNvSpPr/>
            <p:nvPr/>
          </p:nvSpPr>
          <p:spPr>
            <a:xfrm>
              <a:off x="1076325" y="2000250"/>
              <a:ext cx="7067550" cy="4378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1 000 руб./ак.ч.</a:t>
              </a:r>
              <a:r>
                <a:rPr b="0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 — за группу из 10–14 учеников</a:t>
              </a:r>
              <a:br>
                <a:rPr b="0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</a:br>
              <a:r>
                <a:rPr b="1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28 000 руб.</a:t>
              </a:r>
              <a:r>
                <a:rPr b="0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 за один модуль</a:t>
              </a:r>
              <a:endPara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7" name="Google Shape;197;p11"/>
          <p:cNvGrpSpPr/>
          <p:nvPr/>
        </p:nvGrpSpPr>
        <p:grpSpPr>
          <a:xfrm>
            <a:off x="795704" y="2850613"/>
            <a:ext cx="6574155" cy="437812"/>
            <a:chOff x="788670" y="2800350"/>
            <a:chExt cx="6574155" cy="437812"/>
          </a:xfrm>
        </p:grpSpPr>
        <p:pic>
          <p:nvPicPr>
            <p:cNvPr descr="preencoded.png" id="198" name="Google Shape;198;p1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788670" y="2853690"/>
              <a:ext cx="144000" cy="144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9" name="Google Shape;199;p11"/>
            <p:cNvSpPr/>
            <p:nvPr/>
          </p:nvSpPr>
          <p:spPr>
            <a:xfrm>
              <a:off x="1076325" y="2800350"/>
              <a:ext cx="6286500" cy="4378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500 руб./ак.ч. </a:t>
              </a:r>
              <a:r>
                <a:rPr b="0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— за группу из 5–9 учеников</a:t>
              </a:r>
              <a:br>
                <a:rPr b="0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</a:br>
              <a:r>
                <a:rPr b="1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14 000 руб.</a:t>
              </a:r>
              <a:r>
                <a:rPr b="0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 за один модуль</a:t>
              </a:r>
              <a:endPara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0" name="Google Shape;200;p11"/>
          <p:cNvGrpSpPr/>
          <p:nvPr/>
        </p:nvGrpSpPr>
        <p:grpSpPr>
          <a:xfrm>
            <a:off x="795704" y="3600450"/>
            <a:ext cx="7021830" cy="437812"/>
            <a:chOff x="788670" y="3600450"/>
            <a:chExt cx="7021830" cy="437812"/>
          </a:xfrm>
        </p:grpSpPr>
        <p:pic>
          <p:nvPicPr>
            <p:cNvPr descr="preencoded.png" id="201" name="Google Shape;201;p1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788670" y="3644265"/>
              <a:ext cx="144000" cy="144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2" name="Google Shape;202;p11"/>
            <p:cNvSpPr/>
            <p:nvPr/>
          </p:nvSpPr>
          <p:spPr>
            <a:xfrm>
              <a:off x="1076325" y="3600450"/>
              <a:ext cx="6734175" cy="4378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en-US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300 руб./ак.ч.</a:t>
              </a:r>
              <a:r>
                <a:rPr b="0" i="0" lang="en-US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— за группу менее 5 учеников</a:t>
              </a:r>
              <a:br>
                <a:rPr b="0" i="0" lang="en-US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</a:br>
              <a:r>
                <a:rPr b="1" i="0" lang="en-US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8 400 руб.</a:t>
              </a:r>
              <a:r>
                <a:rPr b="0" i="0" lang="en-US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за один модуль</a:t>
              </a:r>
              <a:endPara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3" name="Google Shape;203;p11"/>
          <p:cNvSpPr/>
          <p:nvPr/>
        </p:nvSpPr>
        <p:spPr>
          <a:xfrm>
            <a:off x="1076324" y="4342961"/>
            <a:ext cx="5852013" cy="1930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Все суммы указаны после вычета всех налогов, т.е. это сумма «на руки».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11"/>
          <p:cNvSpPr/>
          <p:nvPr/>
        </p:nvSpPr>
        <p:spPr>
          <a:xfrm>
            <a:off x="367370" y="504825"/>
            <a:ext cx="5920887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n-US" sz="27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// Оплата учителям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205" name="Google Shape;205;p1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8410575" y="4562475"/>
            <a:ext cx="381000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11"/>
          <p:cNvSpPr/>
          <p:nvPr/>
        </p:nvSpPr>
        <p:spPr>
          <a:xfrm>
            <a:off x="8477250" y="4662488"/>
            <a:ext cx="247650" cy="180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212" name="Google Shape;212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8791575" cy="838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13" name="Google Shape;213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05675" y="-14068"/>
            <a:ext cx="1481817" cy="857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14" name="Google Shape;214;p1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94385" y="1403695"/>
            <a:ext cx="144000" cy="144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15" name="Google Shape;215;p1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389894" y="1399884"/>
            <a:ext cx="1922400" cy="1738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16" name="Google Shape;216;p1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94385" y="1841845"/>
            <a:ext cx="144000" cy="144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12"/>
          <p:cNvSpPr/>
          <p:nvPr/>
        </p:nvSpPr>
        <p:spPr>
          <a:xfrm>
            <a:off x="1080126" y="1392275"/>
            <a:ext cx="3152700" cy="18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Набор пройдёт до 13 января включительно.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2"/>
          <p:cNvSpPr/>
          <p:nvPr/>
        </p:nvSpPr>
        <p:spPr>
          <a:xfrm>
            <a:off x="1080135" y="1838035"/>
            <a:ext cx="6553200" cy="3758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Дополнительный набор предусматривает как создание новых кружков в школах, </a:t>
            </a:r>
            <a:br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так и дает возможность школьникам присоединиться к действующим кружкам.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12"/>
          <p:cNvSpPr/>
          <p:nvPr/>
        </p:nvSpPr>
        <p:spPr>
          <a:xfrm>
            <a:off x="367370" y="504825"/>
            <a:ext cx="6793083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n-US" sz="27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// Дополнительный набор на модуль 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220" name="Google Shape;220;p1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8410575" y="4562475"/>
            <a:ext cx="381000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Google Shape;221;p12"/>
          <p:cNvSpPr/>
          <p:nvPr/>
        </p:nvSpPr>
        <p:spPr>
          <a:xfrm>
            <a:off x="8477250" y="4662488"/>
            <a:ext cx="247650" cy="180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227" name="Google Shape;227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8791575" cy="838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28" name="Google Shape;228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87755" y="4146895"/>
            <a:ext cx="203835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29" name="Google Shape;229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305675" y="-14068"/>
            <a:ext cx="1481817" cy="8572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30" name="Google Shape;230;p13"/>
          <p:cNvGrpSpPr/>
          <p:nvPr/>
        </p:nvGrpSpPr>
        <p:grpSpPr>
          <a:xfrm>
            <a:off x="796290" y="2636909"/>
            <a:ext cx="7614285" cy="183448"/>
            <a:chOff x="796290" y="2653665"/>
            <a:chExt cx="7614285" cy="183448"/>
          </a:xfrm>
        </p:grpSpPr>
        <p:pic>
          <p:nvPicPr>
            <p:cNvPr descr="preencoded.png" id="231" name="Google Shape;231;p13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796290" y="2653665"/>
              <a:ext cx="144000" cy="144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32" name="Google Shape;232;p13"/>
            <p:cNvSpPr/>
            <p:nvPr/>
          </p:nvSpPr>
          <p:spPr>
            <a:xfrm>
              <a:off x="1076325" y="2653665"/>
              <a:ext cx="7334250" cy="1834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Шаг 3. </a:t>
              </a:r>
              <a:r>
                <a:rPr b="0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Централизованно зарегистрировать школьников в проекте по ссылке от организатора.</a:t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3" name="Google Shape;233;p13"/>
          <p:cNvGrpSpPr/>
          <p:nvPr/>
        </p:nvGrpSpPr>
        <p:grpSpPr>
          <a:xfrm>
            <a:off x="796290" y="3259232"/>
            <a:ext cx="7456170" cy="183448"/>
            <a:chOff x="796290" y="3358515"/>
            <a:chExt cx="7456170" cy="183448"/>
          </a:xfrm>
        </p:grpSpPr>
        <p:pic>
          <p:nvPicPr>
            <p:cNvPr descr="preencoded.png" id="234" name="Google Shape;234;p13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796290" y="3358515"/>
              <a:ext cx="144000" cy="144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35" name="Google Shape;235;p13"/>
            <p:cNvSpPr/>
            <p:nvPr/>
          </p:nvSpPr>
          <p:spPr>
            <a:xfrm>
              <a:off x="1076325" y="3358515"/>
              <a:ext cx="7176135" cy="1834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en-US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Шаг 4. </a:t>
              </a:r>
              <a:r>
                <a:rPr b="0" i="0" lang="en-US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Включить занятия в кружке в расписание и начать обучение по материалам курса.</a:t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6" name="Google Shape;236;p13"/>
          <p:cNvSpPr/>
          <p:nvPr/>
        </p:nvSpPr>
        <p:spPr>
          <a:xfrm>
            <a:off x="1147750" y="4145000"/>
            <a:ext cx="1957200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428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0" lang="en-US" sz="105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Ознакомиться с документами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37" name="Google Shape;237;p13"/>
          <p:cNvGrpSpPr/>
          <p:nvPr/>
        </p:nvGrpSpPr>
        <p:grpSpPr>
          <a:xfrm>
            <a:off x="796290" y="1392265"/>
            <a:ext cx="7347735" cy="183300"/>
            <a:chOff x="796290" y="1251585"/>
            <a:chExt cx="7347735" cy="183300"/>
          </a:xfrm>
        </p:grpSpPr>
        <p:pic>
          <p:nvPicPr>
            <p:cNvPr descr="preencoded.png" id="238" name="Google Shape;238;p13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796290" y="1263015"/>
              <a:ext cx="144000" cy="144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preencoded.png" id="239" name="Google Shape;239;p13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3737600" y="1257595"/>
              <a:ext cx="2038350" cy="1714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40" name="Google Shape;240;p13"/>
            <p:cNvSpPr/>
            <p:nvPr/>
          </p:nvSpPr>
          <p:spPr>
            <a:xfrm>
              <a:off x="1076325" y="1251585"/>
              <a:ext cx="7067700" cy="183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Шаг 1.</a:t>
              </a:r>
              <a:r>
                <a:rPr b="0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 Подписать и направить школе заявление о присоединении на почту info@cifrium.ru.</a:t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1" name="Google Shape;241;p13"/>
          <p:cNvGrpSpPr/>
          <p:nvPr/>
        </p:nvGrpSpPr>
        <p:grpSpPr>
          <a:xfrm>
            <a:off x="796290" y="1938325"/>
            <a:ext cx="7376310" cy="183300"/>
            <a:chOff x="796290" y="1948753"/>
            <a:chExt cx="7376310" cy="183300"/>
          </a:xfrm>
        </p:grpSpPr>
        <p:pic>
          <p:nvPicPr>
            <p:cNvPr descr="preencoded.png" id="242" name="Google Shape;242;p13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796290" y="1948815"/>
              <a:ext cx="144000" cy="144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preencoded.png" id="243" name="Google Shape;243;p13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5775960" y="1971959"/>
              <a:ext cx="800100" cy="1524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44" name="Google Shape;244;p13"/>
            <p:cNvSpPr/>
            <p:nvPr/>
          </p:nvSpPr>
          <p:spPr>
            <a:xfrm>
              <a:off x="1104900" y="1948753"/>
              <a:ext cx="7067700" cy="183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Шаг 2. </a:t>
              </a:r>
              <a:r>
                <a:rPr b="0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Направить на почту report@cifrium.ru документы от школы по </a:t>
              </a:r>
              <a:r>
                <a:rPr b="0" i="0" lang="en-US" sz="1200" u="sng" cap="none" strike="noStrike">
                  <a:solidFill>
                    <a:schemeClr val="hlink"/>
                  </a:solidFill>
                  <a:latin typeface="Arial"/>
                  <a:ea typeface="Arial"/>
                  <a:cs typeface="Arial"/>
                  <a:sym typeface="Arial"/>
                  <a:hlinkClick r:id="rId10"/>
                </a:rPr>
                <a:t>списку.</a:t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5" name="Google Shape;245;p13"/>
          <p:cNvSpPr/>
          <p:nvPr/>
        </p:nvSpPr>
        <p:spPr>
          <a:xfrm>
            <a:off x="367370" y="504825"/>
            <a:ext cx="6793083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n-US" sz="27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// Как принять участие в проекте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246" name="Google Shape;246;p13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8410575" y="4562475"/>
            <a:ext cx="381000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7" name="Google Shape;247;p13"/>
          <p:cNvSpPr/>
          <p:nvPr/>
        </p:nvSpPr>
        <p:spPr>
          <a:xfrm>
            <a:off x="8477250" y="4662488"/>
            <a:ext cx="247650" cy="180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253" name="Google Shape;25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8791575" cy="838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54" name="Google Shape;254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53275" y="-21102"/>
            <a:ext cx="1638300" cy="866775"/>
          </a:xfrm>
          <a:prstGeom prst="rect">
            <a:avLst/>
          </a:prstGeom>
          <a:noFill/>
          <a:ln>
            <a:noFill/>
          </a:ln>
        </p:spPr>
      </p:pic>
      <p:sp>
        <p:nvSpPr>
          <p:cNvPr id="255" name="Google Shape;255;p14"/>
          <p:cNvSpPr/>
          <p:nvPr/>
        </p:nvSpPr>
        <p:spPr>
          <a:xfrm>
            <a:off x="367370" y="504825"/>
            <a:ext cx="6793083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n-US" sz="27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// Задайте ваш вопрос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6" name="Google Shape;256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8275" y="1482700"/>
            <a:ext cx="1872650" cy="2494275"/>
          </a:xfrm>
          <a:prstGeom prst="rect">
            <a:avLst/>
          </a:prstGeom>
          <a:noFill/>
          <a:ln>
            <a:noFill/>
          </a:ln>
        </p:spPr>
      </p:pic>
      <p:sp>
        <p:nvSpPr>
          <p:cNvPr id="257" name="Google Shape;257;p14"/>
          <p:cNvSpPr txBox="1"/>
          <p:nvPr/>
        </p:nvSpPr>
        <p:spPr>
          <a:xfrm>
            <a:off x="3236100" y="1538625"/>
            <a:ext cx="4347900" cy="16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Ответственный менеджер по реализации программы “Код Будущего”: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/>
              <a:t>Куцевалова Ирина Александровна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Тел. +7-913-179-51-58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Эл.почта: kutsevalova.i.a@gmail.com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8D83FF"/>
        </a:solidFill>
      </p:bgPr>
    </p:bg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5"/>
          <p:cNvSpPr/>
          <p:nvPr/>
        </p:nvSpPr>
        <p:spPr>
          <a:xfrm>
            <a:off x="-1" y="4105275"/>
            <a:ext cx="8791575" cy="838200"/>
          </a:xfrm>
          <a:prstGeom prst="rect">
            <a:avLst/>
          </a:prstGeom>
          <a:solidFill>
            <a:srgbClr val="26103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64" name="Google Shape;264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409950"/>
            <a:ext cx="333375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65" name="Google Shape;265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48050" y="3409950"/>
            <a:ext cx="335280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66" name="Google Shape;266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905625" y="3409950"/>
            <a:ext cx="188595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67" name="Google Shape;267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0" y="2724150"/>
            <a:ext cx="333375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68" name="Google Shape;268;p1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448050" y="2724150"/>
            <a:ext cx="33528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69" name="Google Shape;269;p1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905625" y="2724150"/>
            <a:ext cx="188595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70" name="Google Shape;270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047875"/>
            <a:ext cx="333375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71" name="Google Shape;271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48050" y="2047875"/>
            <a:ext cx="335280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72" name="Google Shape;272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905625" y="2047875"/>
            <a:ext cx="188595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73" name="Google Shape;273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38175"/>
            <a:ext cx="333375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74" name="Google Shape;274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48050" y="638175"/>
            <a:ext cx="335280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75" name="Google Shape;275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905625" y="638175"/>
            <a:ext cx="188595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76" name="Google Shape;276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0" y="1362075"/>
            <a:ext cx="333375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77" name="Google Shape;277;p1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448050" y="1362075"/>
            <a:ext cx="33528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78" name="Google Shape;278;p1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905625" y="1362075"/>
            <a:ext cx="188595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79" name="Google Shape;279;p15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0" y="0"/>
            <a:ext cx="3333750" cy="6762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80" name="Google Shape;280;p15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3448050" y="0"/>
            <a:ext cx="3352800" cy="6762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81" name="Google Shape;281;p15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905625" y="0"/>
            <a:ext cx="1885950" cy="6762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82" name="Google Shape;282;p15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6257925" y="1181100"/>
            <a:ext cx="1684148" cy="11064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83" name="Google Shape;283;p15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0" y="314325"/>
            <a:ext cx="5962650" cy="18192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84" name="Google Shape;284;p15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2867025" y="1724025"/>
            <a:ext cx="4238625" cy="170611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85" name="Google Shape;285;p15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1647825" y="1638300"/>
            <a:ext cx="990679" cy="87301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86" name="Google Shape;286;p15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7372350" y="710908"/>
            <a:ext cx="194816" cy="20695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87" name="Google Shape;287;p15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7058025" y="390525"/>
            <a:ext cx="333375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88" name="Google Shape;288;p15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377559" y="2501607"/>
            <a:ext cx="189602" cy="20696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89" name="Google Shape;289;p15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1291084" y="3168357"/>
            <a:ext cx="189602" cy="20696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90" name="Google Shape;290;p15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6177409" y="3568407"/>
            <a:ext cx="189602" cy="2069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1" name="Google Shape;291;p15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4026123" y="4407032"/>
            <a:ext cx="757689" cy="217371"/>
          </a:xfrm>
          <a:prstGeom prst="rect">
            <a:avLst/>
          </a:prstGeom>
          <a:noFill/>
          <a:ln>
            <a:noFill/>
          </a:ln>
        </p:spPr>
      </p:pic>
      <p:pic>
        <p:nvPicPr>
          <p:cNvPr id="292" name="Google Shape;292;p15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1659841" y="4372522"/>
            <a:ext cx="757689" cy="2012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93" name="Google Shape;293;p15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6367011" y="4339168"/>
            <a:ext cx="624632" cy="2993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2"/>
          <p:cNvGrpSpPr/>
          <p:nvPr/>
        </p:nvGrpSpPr>
        <p:grpSpPr>
          <a:xfrm>
            <a:off x="488266" y="838933"/>
            <a:ext cx="1714500" cy="1319652"/>
            <a:chOff x="488266" y="705289"/>
            <a:chExt cx="1714500" cy="1319652"/>
          </a:xfrm>
        </p:grpSpPr>
        <p:pic>
          <p:nvPicPr>
            <p:cNvPr descr="preencoded.png" id="50" name="Google Shape;50;p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88266" y="743389"/>
              <a:ext cx="142875" cy="12192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1" name="Google Shape;51;p2"/>
            <p:cNvSpPr/>
            <p:nvPr/>
          </p:nvSpPr>
          <p:spPr>
            <a:xfrm>
              <a:off x="764491" y="705289"/>
              <a:ext cx="1143000" cy="9334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279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800"/>
                <a:buFont typeface="Arial"/>
                <a:buNone/>
              </a:pPr>
              <a:r>
                <a:rPr b="0" i="0" lang="en-US" sz="48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01</a:t>
              </a:r>
              <a:endParaRPr b="0" i="0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878791" y="1567741"/>
              <a:ext cx="209550" cy="228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00"/>
                <a:buFont typeface="Arial"/>
                <a:buNone/>
              </a:pPr>
              <a:r>
                <a:rPr b="0" i="0" lang="en-US" sz="15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//</a:t>
              </a:r>
              <a:endPara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1107391" y="1567741"/>
              <a:ext cx="1095375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00"/>
                <a:buFont typeface="Arial"/>
                <a:buNone/>
              </a:pPr>
              <a:r>
                <a:rPr b="0" i="0" lang="en-US" sz="15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О курсе</a:t>
              </a:r>
              <a:endPara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" name="Google Shape;54;p2"/>
          <p:cNvGrpSpPr/>
          <p:nvPr/>
        </p:nvGrpSpPr>
        <p:grpSpPr>
          <a:xfrm>
            <a:off x="3431491" y="838933"/>
            <a:ext cx="1714500" cy="1319652"/>
            <a:chOff x="488266" y="705289"/>
            <a:chExt cx="1714500" cy="1319652"/>
          </a:xfrm>
        </p:grpSpPr>
        <p:pic>
          <p:nvPicPr>
            <p:cNvPr descr="preencoded.png" id="55" name="Google Shape;55;p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88266" y="743389"/>
              <a:ext cx="142875" cy="12192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6" name="Google Shape;56;p2"/>
            <p:cNvSpPr/>
            <p:nvPr/>
          </p:nvSpPr>
          <p:spPr>
            <a:xfrm>
              <a:off x="764491" y="705289"/>
              <a:ext cx="1143000" cy="9334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279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800"/>
                <a:buFont typeface="Arial"/>
                <a:buNone/>
              </a:pPr>
              <a:r>
                <a:rPr b="0" i="0" lang="en-US" sz="48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02</a:t>
              </a:r>
              <a:endParaRPr b="0" i="0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878791" y="1567741"/>
              <a:ext cx="209550" cy="228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00"/>
                <a:buFont typeface="Arial"/>
                <a:buNone/>
              </a:pPr>
              <a:r>
                <a:rPr b="0" i="0" lang="en-US" sz="15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//</a:t>
              </a:r>
              <a:endPara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1107391" y="1567741"/>
              <a:ext cx="1095375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00"/>
                <a:buFont typeface="Arial"/>
                <a:buNone/>
              </a:pPr>
              <a:r>
                <a:rPr b="0" i="0" lang="en-US" sz="15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Программа  курса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9" name="Google Shape;59;p2"/>
          <p:cNvGrpSpPr/>
          <p:nvPr/>
        </p:nvGrpSpPr>
        <p:grpSpPr>
          <a:xfrm>
            <a:off x="6386294" y="838933"/>
            <a:ext cx="1714500" cy="1319652"/>
            <a:chOff x="488266" y="705289"/>
            <a:chExt cx="1714500" cy="1319652"/>
          </a:xfrm>
        </p:grpSpPr>
        <p:pic>
          <p:nvPicPr>
            <p:cNvPr descr="preencoded.png" id="60" name="Google Shape;60;p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88266" y="743389"/>
              <a:ext cx="142875" cy="12192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1" name="Google Shape;61;p2"/>
            <p:cNvSpPr/>
            <p:nvPr/>
          </p:nvSpPr>
          <p:spPr>
            <a:xfrm>
              <a:off x="764491" y="705289"/>
              <a:ext cx="1143000" cy="9334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279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800"/>
                <a:buFont typeface="Arial"/>
                <a:buNone/>
              </a:pPr>
              <a:r>
                <a:rPr b="0" i="0" lang="en-US" sz="48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03</a:t>
              </a:r>
              <a:endParaRPr b="0" i="0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878791" y="1567741"/>
              <a:ext cx="209550" cy="228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00"/>
                <a:buFont typeface="Arial"/>
                <a:buNone/>
              </a:pPr>
              <a:r>
                <a:rPr b="0" i="0" lang="en-US" sz="15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//</a:t>
              </a:r>
              <a:endPara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1107391" y="1567741"/>
              <a:ext cx="1095375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00"/>
                <a:buFont typeface="Arial"/>
                <a:buNone/>
              </a:pPr>
              <a:r>
                <a:rPr b="0" i="0" lang="en-US" sz="15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Оплата </a:t>
              </a:r>
              <a:br>
                <a:rPr b="0" i="0" lang="en-US" sz="15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</a:br>
              <a:r>
                <a:rPr b="0" i="0" lang="en-US" sz="15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учителям</a:t>
              </a:r>
              <a:endPara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4" name="Google Shape;64;p2"/>
          <p:cNvGrpSpPr/>
          <p:nvPr/>
        </p:nvGrpSpPr>
        <p:grpSpPr>
          <a:xfrm>
            <a:off x="487021" y="2800164"/>
            <a:ext cx="2446093" cy="1319652"/>
            <a:chOff x="488266" y="705289"/>
            <a:chExt cx="2446093" cy="1319652"/>
          </a:xfrm>
        </p:grpSpPr>
        <p:pic>
          <p:nvPicPr>
            <p:cNvPr descr="preencoded.png" id="65" name="Google Shape;65;p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88266" y="743389"/>
              <a:ext cx="142875" cy="12192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6" name="Google Shape;66;p2"/>
            <p:cNvSpPr/>
            <p:nvPr/>
          </p:nvSpPr>
          <p:spPr>
            <a:xfrm>
              <a:off x="764491" y="705289"/>
              <a:ext cx="1143000" cy="9334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279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800"/>
                <a:buFont typeface="Arial"/>
                <a:buNone/>
              </a:pPr>
              <a:r>
                <a:rPr b="0" i="0" lang="en-US" sz="48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04</a:t>
              </a:r>
              <a:endParaRPr b="0" i="0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878791" y="1567741"/>
              <a:ext cx="209550" cy="228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00"/>
                <a:buFont typeface="Arial"/>
                <a:buNone/>
              </a:pPr>
              <a:r>
                <a:rPr b="0" i="0" lang="en-US" sz="15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//</a:t>
              </a:r>
              <a:endPara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1107391" y="1567741"/>
              <a:ext cx="1826968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00"/>
                <a:buFont typeface="Arial"/>
                <a:buNone/>
              </a:pPr>
              <a:r>
                <a:rPr b="0" i="0" lang="en-US" sz="15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Как принять </a:t>
              </a:r>
              <a:br>
                <a:rPr b="0" i="0" lang="en-US" sz="15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</a:br>
              <a:r>
                <a:rPr b="0" i="0" lang="en-US" sz="15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участие в проекте</a:t>
              </a:r>
              <a:endPara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9" name="Google Shape;69;p2"/>
          <p:cNvGrpSpPr/>
          <p:nvPr/>
        </p:nvGrpSpPr>
        <p:grpSpPr>
          <a:xfrm>
            <a:off x="3437280" y="2801519"/>
            <a:ext cx="2446093" cy="1319652"/>
            <a:chOff x="488266" y="705289"/>
            <a:chExt cx="2446093" cy="1319652"/>
          </a:xfrm>
        </p:grpSpPr>
        <p:pic>
          <p:nvPicPr>
            <p:cNvPr descr="preencoded.png" id="70" name="Google Shape;70;p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88266" y="743389"/>
              <a:ext cx="142875" cy="12192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1" name="Google Shape;71;p2"/>
            <p:cNvSpPr/>
            <p:nvPr/>
          </p:nvSpPr>
          <p:spPr>
            <a:xfrm>
              <a:off x="764491" y="705289"/>
              <a:ext cx="1143000" cy="9334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279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800"/>
                <a:buFont typeface="Arial"/>
                <a:buNone/>
              </a:pPr>
              <a:r>
                <a:rPr b="0" i="0" lang="en-US" sz="48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05</a:t>
              </a:r>
              <a:endParaRPr b="0" i="0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878791" y="1567741"/>
              <a:ext cx="209550" cy="228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00"/>
                <a:buFont typeface="Arial"/>
                <a:buNone/>
              </a:pPr>
              <a:r>
                <a:rPr b="0" i="0" lang="en-US" sz="15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//</a:t>
              </a:r>
              <a:endPara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1107391" y="1567741"/>
              <a:ext cx="1826968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00"/>
                <a:buFont typeface="Arial"/>
                <a:buNone/>
              </a:pPr>
              <a:r>
                <a:rPr b="0" i="0" lang="en-US" sz="15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Ответы</a:t>
              </a:r>
              <a:br>
                <a:rPr b="0" i="0" lang="en-US" sz="15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</a:br>
              <a:r>
                <a:rPr b="0" i="0" lang="en-US" sz="15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на вопросы</a:t>
              </a:r>
              <a:endPara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79" name="Google Shape;7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19977" y="2617179"/>
            <a:ext cx="3781425" cy="2571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80" name="Google Shape;80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986088" y="2941029"/>
            <a:ext cx="1914525" cy="2571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81" name="Google Shape;81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548063" y="3264879"/>
            <a:ext cx="1857375" cy="2571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82" name="Google Shape;82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565186" y="3588729"/>
            <a:ext cx="1800225" cy="2571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83" name="Google Shape;83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617793" y="3912579"/>
            <a:ext cx="2314575" cy="2571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84" name="Google Shape;84;p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0" y="0"/>
            <a:ext cx="8791575" cy="838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85" name="Google Shape;85;p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7553325" y="-7034"/>
            <a:ext cx="1104900" cy="8477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86" name="Google Shape;86;p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8410575" y="4562475"/>
            <a:ext cx="381000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3"/>
          <p:cNvSpPr/>
          <p:nvPr/>
        </p:nvSpPr>
        <p:spPr>
          <a:xfrm>
            <a:off x="367371" y="518893"/>
            <a:ext cx="1790700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n-US" sz="27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// О курсе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3"/>
          <p:cNvSpPr/>
          <p:nvPr/>
        </p:nvSpPr>
        <p:spPr>
          <a:xfrm>
            <a:off x="781928" y="1324270"/>
            <a:ext cx="7572375" cy="828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2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В рамках проекта «Код будущего» компании «Фоксфорд»</a:t>
            </a:r>
            <a:br>
              <a:rPr b="0" i="0" lang="en-US" sz="18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и «Цифриум» реализуют курс «Игры на Python — от идеи </a:t>
            </a:r>
            <a:br>
              <a:rPr b="0" i="0" lang="en-US" sz="18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до продвижения».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3"/>
          <p:cNvSpPr/>
          <p:nvPr/>
        </p:nvSpPr>
        <p:spPr>
          <a:xfrm>
            <a:off x="795350" y="2636529"/>
            <a:ext cx="7000200" cy="156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4572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Проект реализуется в рамках ФП «Кадры для цифровой экономики»;</a:t>
            </a:r>
            <a:b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Заказчик проекта — Минцифры России; </a:t>
            </a:r>
            <a:b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Федеральный оператор — Университет 2035; </a:t>
            </a:r>
            <a:b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Технологический партнер проекта — ООО «Фоксфорд»; </a:t>
            </a:r>
            <a:b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Образовательный партнер проекта — платформа «Цифриум».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3"/>
          <p:cNvSpPr/>
          <p:nvPr/>
        </p:nvSpPr>
        <p:spPr>
          <a:xfrm>
            <a:off x="8543925" y="4662488"/>
            <a:ext cx="114300" cy="180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96" name="Google Shape;9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8791575" cy="838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97" name="Google Shape;97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53325" y="-7034"/>
            <a:ext cx="1104900" cy="8477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98" name="Google Shape;98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657475" y="3352800"/>
            <a:ext cx="1790700" cy="15906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99" name="Google Shape;99;p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914775" y="2386011"/>
            <a:ext cx="4876800" cy="25574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00" name="Google Shape;100;p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0" y="2557463"/>
            <a:ext cx="8791575" cy="238601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01" name="Google Shape;101;p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158038" y="2056522"/>
            <a:ext cx="1500188" cy="1905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4"/>
          <p:cNvSpPr/>
          <p:nvPr/>
        </p:nvSpPr>
        <p:spPr>
          <a:xfrm>
            <a:off x="367371" y="518893"/>
            <a:ext cx="4333875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n-US" sz="27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// О курсе. Актуальность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4"/>
          <p:cNvSpPr/>
          <p:nvPr/>
        </p:nvSpPr>
        <p:spPr>
          <a:xfrm>
            <a:off x="788962" y="1324271"/>
            <a:ext cx="7572375" cy="1104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2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Освоение курса «Игры на Python — от идеи до продвижения» позволит повысить интерес школьников к программированию, следствием чего станет увеличение поступающих</a:t>
            </a:r>
            <a:br>
              <a:rPr b="0" i="0" lang="en-US" sz="18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по ИТ-направлениям.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09" name="Google Shape;109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8791575" cy="838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10" name="Google Shape;110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53325" y="-7034"/>
            <a:ext cx="1104900" cy="8477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11" name="Google Shape;111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28041" y="1996371"/>
            <a:ext cx="1244405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12" name="Google Shape;112;p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28041" y="1331746"/>
            <a:ext cx="2447925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13" name="Google Shape;113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28041" y="2324398"/>
            <a:ext cx="140970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14" name="Google Shape;114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28041" y="1662630"/>
            <a:ext cx="1095375" cy="24765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5"/>
          <p:cNvSpPr/>
          <p:nvPr/>
        </p:nvSpPr>
        <p:spPr>
          <a:xfrm>
            <a:off x="656941" y="1337959"/>
            <a:ext cx="4984200" cy="156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4572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11 регионов-участников;</a:t>
            </a:r>
            <a:b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674 школы в проекте;</a:t>
            </a:r>
            <a:b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844 учителя ведут занятия;</a:t>
            </a:r>
            <a:b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6 654 ученика успешно освоили первый модуль; </a:t>
            </a:r>
            <a:b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и сдали промежуточную аттестацию.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5"/>
          <p:cNvSpPr/>
          <p:nvPr/>
        </p:nvSpPr>
        <p:spPr>
          <a:xfrm>
            <a:off x="367371" y="504825"/>
            <a:ext cx="527377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n-US" sz="27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// О курсе. Итоги модуля 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117" name="Google Shape;117;p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410575" y="4562475"/>
            <a:ext cx="381000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5"/>
          <p:cNvSpPr/>
          <p:nvPr/>
        </p:nvSpPr>
        <p:spPr>
          <a:xfrm>
            <a:off x="8543925" y="4662488"/>
            <a:ext cx="114300" cy="180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24" name="Google Shape;12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8791575" cy="838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25" name="Google Shape;125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34225" y="0"/>
            <a:ext cx="1657350" cy="85344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7"/>
          <p:cNvSpPr/>
          <p:nvPr/>
        </p:nvSpPr>
        <p:spPr>
          <a:xfrm>
            <a:off x="781928" y="1324269"/>
            <a:ext cx="7572375" cy="111671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2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Программа направлена на  получение знаний, умений </a:t>
            </a:r>
            <a:br>
              <a:rPr b="0" i="0" lang="en-US" sz="18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и навыков в области  современных языков  программирования, содержательно дополняет базовый школьный курс </a:t>
            </a:r>
            <a:br>
              <a:rPr b="0" i="0" lang="en-US" sz="18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информатики и математики.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7"/>
          <p:cNvSpPr/>
          <p:nvPr/>
        </p:nvSpPr>
        <p:spPr>
          <a:xfrm>
            <a:off x="795338" y="2712428"/>
            <a:ext cx="6210300" cy="123110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85750" lvl="0" marL="28575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52525"/>
              </a:buClr>
              <a:buSzPts val="1500"/>
              <a:buFont typeface="Arial"/>
              <a:buChar char="●"/>
            </a:pP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курс бесплатный;</a:t>
            </a:r>
            <a:endParaRPr b="0" i="0" sz="1500" u="none" cap="none" strike="noStrike">
              <a:solidFill>
                <a:srgbClr val="25252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52525"/>
              </a:buClr>
              <a:buSzPts val="1500"/>
              <a:buFont typeface="Arial"/>
              <a:buChar char="●"/>
            </a:pP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занятия проходят в школах;</a:t>
            </a:r>
            <a:endParaRPr b="0" i="0" sz="1500" u="none" cap="none" strike="noStrike">
              <a:solidFill>
                <a:srgbClr val="25252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52525"/>
              </a:buClr>
              <a:buSzPts val="1500"/>
              <a:buFont typeface="Arial"/>
              <a:buChar char="●"/>
            </a:pP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занятия ведут школьные учителя информатики и математики;</a:t>
            </a:r>
            <a:endParaRPr b="0" i="0" sz="1500" u="none" cap="none" strike="noStrike">
              <a:solidFill>
                <a:srgbClr val="25252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52525"/>
              </a:buClr>
              <a:buSzPts val="1500"/>
              <a:buFont typeface="Arial"/>
              <a:buChar char="●"/>
            </a:pP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формат — дополнительное образование.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7"/>
          <p:cNvSpPr/>
          <p:nvPr/>
        </p:nvSpPr>
        <p:spPr>
          <a:xfrm>
            <a:off x="367371" y="504825"/>
            <a:ext cx="527377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n-US" sz="27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// О программе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129" name="Google Shape;129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410575" y="4562475"/>
            <a:ext cx="381000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7"/>
          <p:cNvSpPr/>
          <p:nvPr/>
        </p:nvSpPr>
        <p:spPr>
          <a:xfrm>
            <a:off x="8543925" y="4662488"/>
            <a:ext cx="114300" cy="180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/>
          <p:cNvSpPr/>
          <p:nvPr/>
        </p:nvSpPr>
        <p:spPr>
          <a:xfrm>
            <a:off x="800978" y="1348303"/>
            <a:ext cx="6448425" cy="19224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85750" lvl="0" marL="28575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52525"/>
              </a:buClr>
              <a:buSzPts val="1500"/>
              <a:buFont typeface="Arial"/>
              <a:buChar char="•"/>
            </a:pPr>
            <a:r>
              <a:rPr b="1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60%</a:t>
            </a: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 практические занятия, </a:t>
            </a:r>
            <a:r>
              <a:rPr b="1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40%</a:t>
            </a: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 теория;</a:t>
            </a:r>
            <a:endParaRPr b="0" i="0" sz="1500" u="none" cap="none" strike="noStrike">
              <a:solidFill>
                <a:srgbClr val="25252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52525"/>
              </a:buClr>
              <a:buSzPts val="1500"/>
              <a:buFont typeface="Arial"/>
              <a:buChar char="•"/>
            </a:pP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в группе </a:t>
            </a:r>
            <a:r>
              <a:rPr b="1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от 1 до 15+</a:t>
            </a: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 учеников;</a:t>
            </a:r>
            <a:endParaRPr b="0" i="0" sz="1500" u="none" cap="none" strike="noStrike">
              <a:solidFill>
                <a:srgbClr val="25252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52525"/>
              </a:buClr>
              <a:buSzPts val="1500"/>
              <a:buFont typeface="Arial"/>
              <a:buChar char="•"/>
            </a:pP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категория обучающихся по программе: ученики </a:t>
            </a:r>
            <a:r>
              <a:rPr b="1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8-11 классов</a:t>
            </a: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b="0" i="0" sz="1500" u="none" cap="none" strike="noStrike">
              <a:solidFill>
                <a:srgbClr val="25252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52525"/>
              </a:buClr>
              <a:buSzPts val="1500"/>
              <a:buFont typeface="Arial"/>
              <a:buChar char="•"/>
            </a:pP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срок освоения образовательной программы: </a:t>
            </a:r>
            <a:r>
              <a:rPr b="1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2 года</a:t>
            </a: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b="0" i="0" sz="1500" u="none" cap="none" strike="noStrike">
              <a:solidFill>
                <a:srgbClr val="25252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52525"/>
              </a:buClr>
              <a:buSzPts val="1500"/>
              <a:buFont typeface="Arial"/>
              <a:buChar char="•"/>
            </a:pP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объём курса: </a:t>
            </a:r>
            <a:r>
              <a:rPr b="1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4 модуля</a:t>
            </a: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 по </a:t>
            </a:r>
            <a:r>
              <a:rPr b="1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36 академических часов</a:t>
            </a: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 каждый;</a:t>
            </a:r>
            <a:endParaRPr b="0" i="0" sz="1500" u="none" cap="none" strike="noStrike">
              <a:solidFill>
                <a:srgbClr val="25252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52525"/>
              </a:buClr>
              <a:buSzPts val="1500"/>
              <a:buFont typeface="Arial"/>
              <a:buChar char="•"/>
            </a:pP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обучение по программе осуществляется на русском языке.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37" name="Google Shape;13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8791575" cy="838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38" name="Google Shape;138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34225" y="0"/>
            <a:ext cx="1657350" cy="85344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8"/>
          <p:cNvSpPr/>
          <p:nvPr/>
        </p:nvSpPr>
        <p:spPr>
          <a:xfrm>
            <a:off x="367371" y="504825"/>
            <a:ext cx="527377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n-US" sz="27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// О программе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140" name="Google Shape;140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410575" y="4562475"/>
            <a:ext cx="381000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8"/>
          <p:cNvSpPr/>
          <p:nvPr/>
        </p:nvSpPr>
        <p:spPr>
          <a:xfrm>
            <a:off x="8543925" y="4662488"/>
            <a:ext cx="114300" cy="180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47" name="Google Shape;147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8791575" cy="838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48" name="Google Shape;148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34225" y="0"/>
            <a:ext cx="1657350" cy="85344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9" name="Google Shape;149;p9"/>
          <p:cNvGrpSpPr/>
          <p:nvPr/>
        </p:nvGrpSpPr>
        <p:grpSpPr>
          <a:xfrm>
            <a:off x="796290" y="1388455"/>
            <a:ext cx="6841002" cy="589905"/>
            <a:chOff x="796290" y="1247775"/>
            <a:chExt cx="6841002" cy="589905"/>
          </a:xfrm>
        </p:grpSpPr>
        <p:pic>
          <p:nvPicPr>
            <p:cNvPr descr="preencoded.png" id="150" name="Google Shape;150;p9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796290" y="1270635"/>
              <a:ext cx="126000" cy="126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1" name="Google Shape;151;p9"/>
            <p:cNvSpPr/>
            <p:nvPr/>
          </p:nvSpPr>
          <p:spPr>
            <a:xfrm>
              <a:off x="1074567" y="1247775"/>
              <a:ext cx="6562725" cy="5899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16666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Модуль 1. Основные алгоритмические функции игрового процесса языка Python.</a:t>
              </a:r>
              <a:endParaRPr b="1" i="0" sz="12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16666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Знакомимся с языком Python и алгоритмами, создаем чат-бот, учимся управлять героем игры и работать с прогрессом игроков.</a:t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2" name="Google Shape;152;p9"/>
          <p:cNvGrpSpPr/>
          <p:nvPr/>
        </p:nvGrpSpPr>
        <p:grpSpPr>
          <a:xfrm>
            <a:off x="796290" y="2259195"/>
            <a:ext cx="7345827" cy="589905"/>
            <a:chOff x="796290" y="2133600"/>
            <a:chExt cx="7345827" cy="589905"/>
          </a:xfrm>
        </p:grpSpPr>
        <p:pic>
          <p:nvPicPr>
            <p:cNvPr descr="preencoded.png" id="153" name="Google Shape;153;p9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796290" y="2164080"/>
              <a:ext cx="126000" cy="126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4" name="Google Shape;154;p9"/>
            <p:cNvSpPr/>
            <p:nvPr/>
          </p:nvSpPr>
          <p:spPr>
            <a:xfrm>
              <a:off x="1074567" y="2133600"/>
              <a:ext cx="7067550" cy="5899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16666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Модуль 2. Создание игры «Симулятор жизни».</a:t>
              </a:r>
              <a:endParaRPr b="1" i="0" sz="12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16666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Создаем сценарий игры и знакомимся с принципами функционального, объектно-ориентированного и рекурсивного программирования.</a:t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5" name="Google Shape;155;p9"/>
          <p:cNvGrpSpPr/>
          <p:nvPr/>
        </p:nvGrpSpPr>
        <p:grpSpPr>
          <a:xfrm>
            <a:off x="796290" y="3129935"/>
            <a:ext cx="6564777" cy="410369"/>
            <a:chOff x="796290" y="2838450"/>
            <a:chExt cx="6564777" cy="410369"/>
          </a:xfrm>
        </p:grpSpPr>
        <p:pic>
          <p:nvPicPr>
            <p:cNvPr descr="preencoded.png" id="156" name="Google Shape;156;p9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796290" y="2868930"/>
              <a:ext cx="126000" cy="126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7" name="Google Shape;157;p9"/>
            <p:cNvSpPr/>
            <p:nvPr/>
          </p:nvSpPr>
          <p:spPr>
            <a:xfrm>
              <a:off x="1074567" y="2838450"/>
              <a:ext cx="6286500" cy="41036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16666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Модуль 3. Использование мультимедиа в играх.</a:t>
              </a:r>
              <a:br>
                <a:rPr b="0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</a:br>
              <a:r>
                <a:rPr b="0" i="0" lang="en-US" sz="1200" u="none" cap="none" strike="noStrike">
                  <a:solidFill>
                    <a:srgbClr val="252525"/>
                  </a:solidFill>
                  <a:latin typeface="Arial"/>
                  <a:ea typeface="Arial"/>
                  <a:cs typeface="Arial"/>
                  <a:sym typeface="Arial"/>
                </a:rPr>
                <a:t>Добавляем в игру музыкальное сопровождение, совершенствуем интерфейс.</a:t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8" name="Google Shape;158;p9"/>
          <p:cNvGrpSpPr/>
          <p:nvPr/>
        </p:nvGrpSpPr>
        <p:grpSpPr>
          <a:xfrm>
            <a:off x="796290" y="3821140"/>
            <a:ext cx="7012452" cy="410369"/>
            <a:chOff x="796290" y="3680460"/>
            <a:chExt cx="7012452" cy="410369"/>
          </a:xfrm>
        </p:grpSpPr>
        <p:pic>
          <p:nvPicPr>
            <p:cNvPr descr="preencoded.png" id="159" name="Google Shape;159;p9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796290" y="3701415"/>
              <a:ext cx="126000" cy="126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0" name="Google Shape;160;p9"/>
            <p:cNvSpPr/>
            <p:nvPr/>
          </p:nvSpPr>
          <p:spPr>
            <a:xfrm>
              <a:off x="1074567" y="3680460"/>
              <a:ext cx="6734175" cy="41036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16666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en-US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Модуль 4. Продвижение игр в социальных сетях через маски и стикеры.</a:t>
              </a:r>
              <a:endParaRPr b="1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16666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en-US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Создаем маски для персонажей и стикеры для игры с использованием нейросети.</a:t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1" name="Google Shape;161;p9"/>
          <p:cNvSpPr/>
          <p:nvPr/>
        </p:nvSpPr>
        <p:spPr>
          <a:xfrm>
            <a:off x="367370" y="504825"/>
            <a:ext cx="5920887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n-US" sz="27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// О программе. Темы модулей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162" name="Google Shape;162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410575" y="4562475"/>
            <a:ext cx="381000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9"/>
          <p:cNvSpPr/>
          <p:nvPr/>
        </p:nvSpPr>
        <p:spPr>
          <a:xfrm>
            <a:off x="8543925" y="4662488"/>
            <a:ext cx="114300" cy="180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69" name="Google Shape;169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67526" y="1099370"/>
            <a:ext cx="5248275" cy="2571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70" name="Google Shape;170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96926" y="2471550"/>
            <a:ext cx="7162800" cy="2571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71" name="Google Shape;171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96925" y="2714225"/>
            <a:ext cx="1580800" cy="2571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72" name="Google Shape;172;p1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05500" y="3299300"/>
            <a:ext cx="6845250" cy="2571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73" name="Google Shape;173;p1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105499" y="3500191"/>
            <a:ext cx="4829175" cy="2571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74" name="Google Shape;174;p10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0" y="0"/>
            <a:ext cx="8791575" cy="838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75" name="Google Shape;175;p10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7134225" y="0"/>
            <a:ext cx="1657350" cy="8534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76" name="Google Shape;176;p10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95340" y="1138056"/>
            <a:ext cx="15240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77" name="Google Shape;177;p10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95340" y="2517858"/>
            <a:ext cx="15240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78" name="Google Shape;178;p10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95340" y="3198676"/>
            <a:ext cx="152400" cy="15240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10"/>
          <p:cNvSpPr/>
          <p:nvPr/>
        </p:nvSpPr>
        <p:spPr>
          <a:xfrm>
            <a:off x="1128487" y="1084532"/>
            <a:ext cx="7326600" cy="32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Программа строится на основе заранее записанных видеоуроков,</a:t>
            </a:r>
            <a:b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что, во-первых, снимает с педагогов дополнительную нагрузку</a:t>
            </a:r>
            <a:b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по разработке и проведению занятий, а  во-вторых, даёт участникам возможность через просмотр видеоматериала познакомиться</a:t>
            </a:r>
            <a:b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с наиболее распространёнными типами задач.</a:t>
            </a:r>
            <a:b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Педагог же запускает само занятие, подводит итоги в конце, а также выполняет роль модератора в процессе просмотра, выполнения заданий. </a:t>
            </a:r>
            <a:b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500" u="none" cap="none" strike="noStrike">
              <a:solidFill>
                <a:srgbClr val="25252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Видеоролики построены в соответствии с санитарно-эпидемиологическими требованиями к образовательным организациям, </a:t>
            </a:r>
            <a:b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5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а также гигиеническими нормативами и требованиями к обеспечению безопасности и безвредности для человека факторов среды обитания, утверждёнными СанПиН 1.2.3685-21.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10"/>
          <p:cNvSpPr/>
          <p:nvPr/>
        </p:nvSpPr>
        <p:spPr>
          <a:xfrm>
            <a:off x="367370" y="504825"/>
            <a:ext cx="5920887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n-US" sz="27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// О программе. Формат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181" name="Google Shape;181;p10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8410575" y="4562475"/>
            <a:ext cx="381000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10"/>
          <p:cNvSpPr/>
          <p:nvPr/>
        </p:nvSpPr>
        <p:spPr>
          <a:xfrm>
            <a:off x="8477250" y="4662488"/>
            <a:ext cx="247650" cy="180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2023-01-10T11:44:39Z</dcterms:created>
  <dc:creator>PptxGenJS</dc:creator>
</cp:coreProperties>
</file>